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2"/>
  </p:notesMasterIdLst>
  <p:sldIdLst>
    <p:sldId id="268" r:id="rId2"/>
    <p:sldId id="269" r:id="rId3"/>
    <p:sldId id="284" r:id="rId4"/>
    <p:sldId id="270" r:id="rId5"/>
    <p:sldId id="285" r:id="rId6"/>
    <p:sldId id="286" r:id="rId7"/>
    <p:sldId id="287" r:id="rId8"/>
    <p:sldId id="288" r:id="rId9"/>
    <p:sldId id="289" r:id="rId10"/>
    <p:sldId id="290" r:id="rId11"/>
    <p:sldId id="271" r:id="rId12"/>
    <p:sldId id="272" r:id="rId13"/>
    <p:sldId id="273" r:id="rId14"/>
    <p:sldId id="291" r:id="rId15"/>
    <p:sldId id="274" r:id="rId16"/>
    <p:sldId id="282" r:id="rId17"/>
    <p:sldId id="294" r:id="rId18"/>
    <p:sldId id="256" r:id="rId19"/>
    <p:sldId id="257" r:id="rId20"/>
    <p:sldId id="258" r:id="rId21"/>
    <p:sldId id="275" r:id="rId22"/>
    <p:sldId id="276" r:id="rId23"/>
    <p:sldId id="292" r:id="rId24"/>
    <p:sldId id="293" r:id="rId25"/>
    <p:sldId id="259" r:id="rId26"/>
    <p:sldId id="277" r:id="rId27"/>
    <p:sldId id="263" r:id="rId28"/>
    <p:sldId id="260" r:id="rId29"/>
    <p:sldId id="261" r:id="rId30"/>
    <p:sldId id="281" r:id="rId31"/>
    <p:sldId id="262" r:id="rId32"/>
    <p:sldId id="264" r:id="rId33"/>
    <p:sldId id="265" r:id="rId34"/>
    <p:sldId id="266" r:id="rId35"/>
    <p:sldId id="278" r:id="rId36"/>
    <p:sldId id="267" r:id="rId37"/>
    <p:sldId id="295" r:id="rId38"/>
    <p:sldId id="279" r:id="rId39"/>
    <p:sldId id="280" r:id="rId40"/>
    <p:sldId id="283" r:id="rId4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90" d="100"/>
          <a:sy n="90" d="100"/>
        </p:scale>
        <p:origin x="1356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3.wmf"/><Relationship Id="rId1" Type="http://schemas.openxmlformats.org/officeDocument/2006/relationships/image" Target="../media/image32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2.wmf"/><Relationship Id="rId1" Type="http://schemas.openxmlformats.org/officeDocument/2006/relationships/image" Target="../media/image41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46.wmf"/><Relationship Id="rId1" Type="http://schemas.openxmlformats.org/officeDocument/2006/relationships/image" Target="../media/image45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49.wmf"/><Relationship Id="rId1" Type="http://schemas.openxmlformats.org/officeDocument/2006/relationships/image" Target="../media/image48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5BDC90-7E18-4F74-B028-21867DC26EC6}" type="datetimeFigureOut">
              <a:rPr lang="en-US" smtClean="0"/>
              <a:t>9/6/2016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F17344-5EF2-457D-8481-35CCC1E6F4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41292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0CE8CE-E4D9-413A-B7E8-116798371E9E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52787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0CE8CE-E4D9-413A-B7E8-116798371E9E}" type="slidenum">
              <a:rPr lang="en-US" smtClean="0"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39221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0CE8CE-E4D9-413A-B7E8-116798371E9E}" type="slidenum">
              <a:rPr lang="en-US" smtClean="0"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760191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0CE8CE-E4D9-413A-B7E8-116798371E9E}" type="slidenum">
              <a:rPr lang="en-US" smtClean="0"/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12759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0CE8CE-E4D9-413A-B7E8-116798371E9E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99573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0CE8CE-E4D9-413A-B7E8-116798371E9E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34939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0CE8CE-E4D9-413A-B7E8-116798371E9E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77582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0CE8CE-E4D9-413A-B7E8-116798371E9E}" type="slidenum">
              <a:rPr lang="en-US" smtClean="0"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67768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0CE8CE-E4D9-413A-B7E8-116798371E9E}" type="slidenum">
              <a:rPr lang="en-US" smtClean="0"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91370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0CE8CE-E4D9-413A-B7E8-116798371E9E}" type="slidenum">
              <a:rPr lang="en-US" smtClean="0"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01013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0CE8CE-E4D9-413A-B7E8-116798371E9E}" type="slidenum">
              <a:rPr lang="en-US" smtClean="0"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83478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0CE8CE-E4D9-413A-B7E8-116798371E9E}" type="slidenum">
              <a:rPr lang="en-US" smtClean="0"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43423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0CEBBD-BCDB-4AA5-A19C-0B8294844DD0}" type="datetime1">
              <a:rPr lang="en-US" smtClean="0"/>
              <a:t>9/6/2016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EC96E-690E-4091-9463-87802ACBD3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08941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94629-83DC-4660-8B0F-C8D8CBBA8109}" type="datetime1">
              <a:rPr lang="en-US" smtClean="0"/>
              <a:t>9/6/2016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EC96E-690E-4091-9463-87802ACBD3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4932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FEC842-3F0C-444B-A3FE-0BC5A4A55102}" type="datetime1">
              <a:rPr lang="en-US" smtClean="0"/>
              <a:t>9/6/2016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EC96E-690E-4091-9463-87802ACBD3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87649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8220CA-8F28-4C07-A5A0-03008AF67634}" type="datetime1">
              <a:rPr lang="en-US" smtClean="0"/>
              <a:t>9/6/2016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EC96E-690E-4091-9463-87802ACBD3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77769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12E44E-A0BB-49EA-8CE1-76C6FB2BAF75}" type="datetime1">
              <a:rPr lang="en-US" smtClean="0"/>
              <a:t>9/6/2016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EC96E-690E-4091-9463-87802ACBD3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36547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75D3A-1383-4264-A333-4A56F48B2E83}" type="datetime1">
              <a:rPr lang="en-US" smtClean="0"/>
              <a:t>9/6/2016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EC96E-690E-4091-9463-87802ACBD3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8574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68E09-9858-4A1C-8B20-CEA0916F2DB5}" type="datetime1">
              <a:rPr lang="en-US" smtClean="0"/>
              <a:t>9/6/2016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EC96E-690E-4091-9463-87802ACBD3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57047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14253-2F4E-4E52-8082-30DF61592F06}" type="datetime1">
              <a:rPr lang="en-US" smtClean="0"/>
              <a:t>9/6/2016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EC96E-690E-4091-9463-87802ACBD3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98482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524F8-AD76-4BA1-8F5B-265DD58828F4}" type="datetime1">
              <a:rPr lang="en-US" smtClean="0"/>
              <a:t>9/6/2016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EC96E-690E-4091-9463-87802ACBD3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14049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3E626C-72F7-4424-BD1A-2AE9A87FAB6A}" type="datetime1">
              <a:rPr lang="en-US" smtClean="0"/>
              <a:t>9/6/2016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EC96E-690E-4091-9463-87802ACBD3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89898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62D954-F504-43D8-B435-CB706D73B3BF}" type="datetime1">
              <a:rPr lang="en-US" smtClean="0"/>
              <a:t>9/6/2016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EC96E-690E-4091-9463-87802ACBD3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2691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F6F433-DD7B-4A2B-9B4C-2463919AD253}" type="datetime1">
              <a:rPr lang="en-US" smtClean="0"/>
              <a:t>9/6/2016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7EC96E-690E-4091-9463-87802ACBD3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62738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wmf"/><Relationship Id="rId3" Type="http://schemas.openxmlformats.org/officeDocument/2006/relationships/notesSlide" Target="../notesSlides/notesSlide4.xml"/><Relationship Id="rId7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9.jpeg"/><Relationship Id="rId5" Type="http://schemas.openxmlformats.org/officeDocument/2006/relationships/image" Target="../media/image28.png"/><Relationship Id="rId10" Type="http://schemas.openxmlformats.org/officeDocument/2006/relationships/image" Target="../media/image33.wmf"/><Relationship Id="rId4" Type="http://schemas.openxmlformats.org/officeDocument/2006/relationships/image" Target="../media/image130.png"/><Relationship Id="rId9" Type="http://schemas.openxmlformats.org/officeDocument/2006/relationships/oleObject" Target="../embeddings/oleObject2.bin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png"/><Relationship Id="rId4" Type="http://schemas.openxmlformats.org/officeDocument/2006/relationships/image" Target="../media/image39.jpe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wmf"/><Relationship Id="rId3" Type="http://schemas.openxmlformats.org/officeDocument/2006/relationships/notesSlide" Target="../notesSlides/notesSlide7.xml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1.w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44.wmf"/><Relationship Id="rId4" Type="http://schemas.openxmlformats.org/officeDocument/2006/relationships/oleObject" Target="../embeddings/oleObject5.bin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3" Type="http://schemas.openxmlformats.org/officeDocument/2006/relationships/video" Target="../media/media1.wmv"/><Relationship Id="rId7" Type="http://schemas.openxmlformats.org/officeDocument/2006/relationships/image" Target="../media/image45.wmf"/><Relationship Id="rId2" Type="http://schemas.microsoft.com/office/2007/relationships/media" Target="../media/media1.wmv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6.bin"/><Relationship Id="rId5" Type="http://schemas.openxmlformats.org/officeDocument/2006/relationships/notesSlide" Target="../notesSlides/notesSlide10.xml"/><Relationship Id="rId10" Type="http://schemas.openxmlformats.org/officeDocument/2006/relationships/image" Target="../media/image47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46.wmf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49.wmf"/><Relationship Id="rId12" Type="http://schemas.openxmlformats.org/officeDocument/2006/relationships/image" Target="../media/image38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9.bin"/><Relationship Id="rId11" Type="http://schemas.openxmlformats.org/officeDocument/2006/relationships/image" Target="../media/image370.png"/><Relationship Id="rId5" Type="http://schemas.openxmlformats.org/officeDocument/2006/relationships/image" Target="../media/image48.wmf"/><Relationship Id="rId10" Type="http://schemas.openxmlformats.org/officeDocument/2006/relationships/image" Target="../media/image360.png"/><Relationship Id="rId4" Type="http://schemas.openxmlformats.org/officeDocument/2006/relationships/oleObject" Target="../embeddings/oleObject8.bin"/><Relationship Id="rId9" Type="http://schemas.openxmlformats.org/officeDocument/2006/relationships/image" Target="../media/image350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53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400.png"/><Relationship Id="rId11" Type="http://schemas.openxmlformats.org/officeDocument/2006/relationships/image" Target="../media/image45.png"/><Relationship Id="rId5" Type="http://schemas.openxmlformats.org/officeDocument/2006/relationships/image" Target="../media/image52.wmf"/><Relationship Id="rId10" Type="http://schemas.openxmlformats.org/officeDocument/2006/relationships/image" Target="../media/image440.png"/><Relationship Id="rId4" Type="http://schemas.openxmlformats.org/officeDocument/2006/relationships/oleObject" Target="../embeddings/oleObject10.bin"/><Relationship Id="rId9" Type="http://schemas.openxmlformats.org/officeDocument/2006/relationships/image" Target="../media/image5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hyperlink" Target="mailto:sanny.omar@gmail.com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Attitude and Orbit Modeling and Control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Sanny Omar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EC96E-690E-4091-9463-87802ACBD36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06131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Lunar Gravity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838200" y="1495426"/>
                <a:ext cx="10515600" cy="5362574"/>
              </a:xfrm>
            </p:spPr>
            <p:txBody>
              <a:bodyPr>
                <a:normAutofit/>
              </a:bodyPr>
              <a:lstStyle/>
              <a:p>
                <a:r>
                  <a:rPr lang="en-US" dirty="0"/>
                  <a:t>Mean orbital elements of Moon around Earth on Jan 1 2000, 1200 UTC</a:t>
                </a:r>
                <a:br>
                  <a:rPr lang="en-US" dirty="0"/>
                </a:br>
                <a:br>
                  <a:rPr lang="en-US" dirty="0"/>
                </a:br>
                <a:endParaRPr lang="en-US" dirty="0"/>
              </a:p>
              <a:p>
                <a:r>
                  <a:rPr lang="en-US" dirty="0"/>
                  <a:t>Lunar orbital elements at desired time can be estimated based on Kepler’s laws</a:t>
                </a:r>
              </a:p>
              <a:p>
                <a:pPr lvl="1"/>
                <a:r>
                  <a:rPr lang="en-US" dirty="0"/>
                  <a:t>Moon is perturbed by Solar gravity and Earth’s gravity so </a:t>
                </a:r>
                <a:r>
                  <a:rPr lang="en-US" dirty="0" err="1"/>
                  <a:t>Keplerian</a:t>
                </a:r>
                <a:r>
                  <a:rPr lang="en-US" dirty="0"/>
                  <a:t> orbit assumption is not good.</a:t>
                </a:r>
              </a:p>
              <a:p>
                <a:r>
                  <a:rPr lang="en-US" dirty="0"/>
                  <a:t>Lunar position (Cartesian) calculated in ECI frame </a:t>
                </a:r>
              </a:p>
              <a:p>
                <a:pPr lvl="1"/>
                <a:r>
                  <a:rPr lang="en-US" dirty="0"/>
                  <a:t>Acceleration due to lunar gravity calculated by </a:t>
                </a:r>
              </a:p>
              <a:p>
                <a:pPr marL="914400" lvl="2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̈"/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𝒓</m:t>
                          </m:r>
                        </m:e>
                      </m:acc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=−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𝜇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𝑚</m:t>
                              </m:r>
                            </m:sub>
                          </m:sSub>
                        </m:num>
                        <m:den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𝝁</m:t>
                              </m:r>
                            </m:e>
                          </m:acc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𝑚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  <a:p>
                <a:pPr marL="914400" lvl="2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𝜇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𝑚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=4903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𝑘</m:t>
                          </m:r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𝑚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3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𝑠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495426"/>
                <a:ext cx="10515600" cy="5362574"/>
              </a:xfrm>
              <a:blipFill>
                <a:blip r:embed="rId2"/>
                <a:stretch>
                  <a:fillRect l="-1043" t="-181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le 3"/>
              <p:cNvGraphicFramePr>
                <a:graphicFrameLocks noGrp="1"/>
              </p:cNvGraphicFramePr>
              <p:nvPr>
                <p:extLst/>
              </p:nvPr>
            </p:nvGraphicFramePr>
            <p:xfrm>
              <a:off x="1403350" y="2205566"/>
              <a:ext cx="8128001" cy="74168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161143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161143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161143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161143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161143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161143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1161143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r>
                                <a:rPr lang="en-US" b="1" i="1" smtClean="0">
                                  <a:latin typeface="Cambria Math" panose="02040503050406030204" pitchFamily="18" charset="0"/>
                                </a:rPr>
                                <m:t>𝒂</m:t>
                              </m:r>
                            </m:oMath>
                          </a14:m>
                          <a:r>
                            <a:rPr lang="en-US" dirty="0"/>
                            <a:t> (km)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1" i="1" smtClean="0">
                                    <a:latin typeface="Cambria Math" panose="02040503050406030204" pitchFamily="18" charset="0"/>
                                  </a:rPr>
                                  <m:t>𝒆</m:t>
                                </m:r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r>
                                <a:rPr lang="en-US" b="1" i="1" smtClean="0">
                                  <a:latin typeface="Cambria Math" panose="02040503050406030204" pitchFamily="18" charset="0"/>
                                </a:rPr>
                                <m:t>𝒊</m:t>
                              </m:r>
                            </m:oMath>
                          </a14:m>
                          <a:r>
                            <a:rPr lang="en-US" dirty="0"/>
                            <a:t> (</a:t>
                          </a:r>
                          <a:r>
                            <a:rPr lang="en-US" dirty="0" err="1"/>
                            <a:t>deg</a:t>
                          </a:r>
                          <a:r>
                            <a:rPr lang="en-US" dirty="0"/>
                            <a:t>)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r>
                                <a:rPr lang="en-US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𝛀</m:t>
                              </m:r>
                            </m:oMath>
                          </a14:m>
                          <a:r>
                            <a:rPr lang="en-US" dirty="0"/>
                            <a:t> (</a:t>
                          </a:r>
                          <a:r>
                            <a:rPr lang="en-US" dirty="0" err="1"/>
                            <a:t>deg</a:t>
                          </a:r>
                          <a:r>
                            <a:rPr lang="en-US" dirty="0"/>
                            <a:t>)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r>
                                <a:rPr lang="en-US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𝝎</m:t>
                              </m:r>
                            </m:oMath>
                          </a14:m>
                          <a:r>
                            <a:rPr lang="en-US" dirty="0"/>
                            <a:t> (</a:t>
                          </a:r>
                          <a:r>
                            <a:rPr lang="en-US" dirty="0" err="1"/>
                            <a:t>deg</a:t>
                          </a:r>
                          <a:r>
                            <a:rPr lang="en-US" dirty="0"/>
                            <a:t>)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r>
                                <a:rPr lang="en-US" b="1" i="1" smtClean="0">
                                  <a:latin typeface="Cambria Math" panose="02040503050406030204" pitchFamily="18" charset="0"/>
                                </a:rPr>
                                <m:t>𝑴</m:t>
                              </m:r>
                            </m:oMath>
                          </a14:m>
                          <a:r>
                            <a:rPr lang="en-US" dirty="0"/>
                            <a:t> (</a:t>
                          </a:r>
                          <a:r>
                            <a:rPr lang="en-US" dirty="0" err="1"/>
                            <a:t>deg</a:t>
                          </a:r>
                          <a:r>
                            <a:rPr lang="en-US" dirty="0"/>
                            <a:t>)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Earth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384400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.0554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5.16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125.08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318.15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135.27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le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51576960"/>
                  </p:ext>
                </p:extLst>
              </p:nvPr>
            </p:nvGraphicFramePr>
            <p:xfrm>
              <a:off x="1403350" y="2205566"/>
              <a:ext cx="8128001" cy="74168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161143"/>
                    <a:gridCol w="1161143"/>
                    <a:gridCol w="1161143"/>
                    <a:gridCol w="1161143"/>
                    <a:gridCol w="1161143"/>
                    <a:gridCol w="1161143"/>
                    <a:gridCol w="1161143"/>
                  </a:tblGrid>
                  <a:tr h="370840"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3"/>
                          <a:stretch>
                            <a:fillRect l="-101053" t="-8065" r="-503684" b="-12258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3"/>
                          <a:stretch>
                            <a:fillRect l="-200000" t="-8065" r="-401047" b="-12258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3"/>
                          <a:stretch>
                            <a:fillRect l="-301579" t="-8065" r="-303158" b="-12258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3"/>
                          <a:stretch>
                            <a:fillRect l="-399476" t="-8065" r="-201571" b="-12258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3"/>
                          <a:stretch>
                            <a:fillRect l="-502105" t="-8065" r="-102632" b="-12258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3"/>
                          <a:stretch>
                            <a:fillRect l="-598953" t="-8065" r="-2094" b="-122581"/>
                          </a:stretch>
                        </a:blipFill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Earth</a:t>
                          </a:r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384400</a:t>
                          </a:r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.0554</a:t>
                          </a:r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5.16</a:t>
                          </a:r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125.08</a:t>
                          </a:r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318.15</a:t>
                          </a:r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135.27</a:t>
                          </a:r>
                          <a:endParaRPr lang="en-US" dirty="0"/>
                        </a:p>
                      </a:txBody>
                      <a:tcPr/>
                    </a:tc>
                  </a:tr>
                </a:tbl>
              </a:graphicData>
            </a:graphic>
          </p:graphicFrame>
        </mc:Fallback>
      </mc:AlternateContent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EC96E-690E-4091-9463-87802ACBD36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96281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Numerical Integration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/>
                  <a:t>System must be expressed in state space form for numerical integration</a:t>
                </a:r>
              </a:p>
              <a:p>
                <a:r>
                  <a:rPr lang="en-US" dirty="0"/>
                  <a:t>State derivatives are a function of time and the current state</a:t>
                </a:r>
              </a:p>
              <a:p>
                <a:pPr lvl="1"/>
                <a:r>
                  <a:rPr lang="en-US" dirty="0"/>
                  <a:t>Use ECI position and velocity as states </a:t>
                </a:r>
                <a:endParaRPr lang="en-US" b="0" i="1" dirty="0">
                  <a:latin typeface="Cambria Math" panose="02040503050406030204" pitchFamily="18" charset="0"/>
                </a:endParaRPr>
              </a:p>
              <a:p>
                <a:pPr marL="457200" lvl="1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𝑞</m:t>
                                    </m:r>
                                  </m:e>
                                  <m:sub>
                                    <m:r>
                                      <m:rPr>
                                        <m:brk m:alnAt="7"/>
                                      </m:r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𝑞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</m:e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3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sSub>
                                        <m:sSubPr>
                                          <m:ctrlPr>
                                            <a:rPr lang="en-US" b="0" i="1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m:rPr>
                                              <m:brk m:alnAt="7"/>
                                            </m:rPr>
                                            <a:rPr lang="en-US" b="0" i="1" smtClean="0">
                                              <a:latin typeface="Cambria Math" panose="02040503050406030204" pitchFamily="18" charset="0"/>
                                            </a:rPr>
                                            <m:t>𝑞</m:t>
                                          </m:r>
                                        </m:e>
                                        <m:sub>
                                          <m:r>
                                            <m:rPr>
                                              <m:brk m:alnAt="7"/>
                                            </m:rPr>
                                            <a:rPr lang="en-US" b="0" i="1" smtClean="0">
                                              <a:latin typeface="Cambria Math" panose="02040503050406030204" pitchFamily="18" charset="0"/>
                                            </a:rPr>
                                            <m:t>3</m:t>
                                          </m:r>
                                        </m:sub>
                                      </m:sSub>
                                    </m:e>
                                    <m:e>
                                      <m:sSub>
                                        <m:sSubPr>
                                          <m:ctrlPr>
                                            <a:rPr lang="en-US" b="0" i="1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b="0" i="1" smtClean="0">
                                              <a:latin typeface="Cambria Math" panose="02040503050406030204" pitchFamily="18" charset="0"/>
                                            </a:rPr>
                                            <m:t>𝑞</m:t>
                                          </m:r>
                                        </m:e>
                                        <m:sub>
                                          <m:r>
                                            <a:rPr lang="en-US" b="0" i="1" smtClean="0">
                                              <a:latin typeface="Cambria Math" panose="02040503050406030204" pitchFamily="18" charset="0"/>
                                            </a:rPr>
                                            <m:t>4</m:t>
                                          </m:r>
                                        </m:sub>
                                      </m:sSub>
                                    </m:e>
                                    <m:e>
                                      <m:m>
                                        <m:mPr>
                                          <m:mcs>
                                            <m:mc>
                                              <m:mcPr>
                                                <m:count m:val="2"/>
                                                <m:mcJc m:val="center"/>
                                              </m:mcPr>
                                            </m:mc>
                                          </m:mcs>
                                          <m:ctrlPr>
                                            <a:rPr lang="en-US" b="0" i="1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mPr>
                                        <m:mr>
                                          <m:e>
                                            <m:sSub>
                                              <m:sSubPr>
                                                <m:ctrlPr>
                                                  <a:rPr lang="en-US" b="0" i="1" smtClean="0"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sSubPr>
                                              <m:e>
                                                <m:r>
                                                  <m:rPr>
                                                    <m:brk m:alnAt="7"/>
                                                  </m:rPr>
                                                  <a:rPr lang="en-US" b="0" i="1" smtClean="0">
                                                    <a:latin typeface="Cambria Math" panose="02040503050406030204" pitchFamily="18" charset="0"/>
                                                  </a:rPr>
                                                  <m:t>𝑞</m:t>
                                                </m:r>
                                              </m:e>
                                              <m:sub>
                                                <m:r>
                                                  <m:rPr>
                                                    <m:brk m:alnAt="7"/>
                                                  </m:rPr>
                                                  <a:rPr lang="en-US" b="0" i="1" smtClean="0">
                                                    <a:latin typeface="Cambria Math" panose="02040503050406030204" pitchFamily="18" charset="0"/>
                                                  </a:rPr>
                                                  <m:t>5</m:t>
                                                </m:r>
                                              </m:sub>
                                            </m:sSub>
                                          </m:e>
                                          <m:e>
                                            <m:sSub>
                                              <m:sSubPr>
                                                <m:ctrlPr>
                                                  <a:rPr lang="en-US" b="0" i="1" smtClean="0"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sSubPr>
                                              <m:e>
                                                <m:r>
                                                  <a:rPr lang="en-US" b="0" i="1" smtClean="0">
                                                    <a:latin typeface="Cambria Math" panose="02040503050406030204" pitchFamily="18" charset="0"/>
                                                  </a:rPr>
                                                  <m:t>𝑞</m:t>
                                                </m:r>
                                              </m:e>
                                              <m:sub>
                                                <m:r>
                                                  <a:rPr lang="en-US" b="0" i="1" smtClean="0">
                                                    <a:latin typeface="Cambria Math" panose="02040503050406030204" pitchFamily="18" charset="0"/>
                                                  </a:rPr>
                                                  <m:t>6</m:t>
                                                </m:r>
                                              </m:sub>
                                            </m:sSub>
                                          </m:e>
                                        </m:mr>
                                      </m:m>
                                    </m:e>
                                  </m:mr>
                                </m:m>
                              </m:e>
                            </m:mr>
                          </m:m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</m:e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3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r>
                                        <m:rPr>
                                          <m:brk m:alnAt="7"/>
                                        </m:rP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  <m:t>𝑧</m:t>
                                      </m:r>
                                    </m:e>
                                    <m:e>
                                      <m:acc>
                                        <m:accPr>
                                          <m:chr m:val="̇"/>
                                          <m:ctrlPr>
                                            <a:rPr lang="en-US" b="0" i="1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accPr>
                                        <m:e>
                                          <m:r>
                                            <a:rPr lang="en-US" b="0" i="1" smtClean="0">
                                              <a:latin typeface="Cambria Math" panose="02040503050406030204" pitchFamily="18" charset="0"/>
                                            </a:rPr>
                                            <m:t>𝑥</m:t>
                                          </m:r>
                                        </m:e>
                                      </m:acc>
                                    </m:e>
                                    <m:e>
                                      <m:m>
                                        <m:mPr>
                                          <m:mcs>
                                            <m:mc>
                                              <m:mcPr>
                                                <m:count m:val="2"/>
                                                <m:mcJc m:val="center"/>
                                              </m:mcPr>
                                            </m:mc>
                                          </m:mcs>
                                          <m:ctrlPr>
                                            <a:rPr lang="en-US" b="0" i="1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mPr>
                                        <m:mr>
                                          <m:e>
                                            <m:acc>
                                              <m:accPr>
                                                <m:chr m:val="̇"/>
                                                <m:ctrlPr>
                                                  <a:rPr lang="en-US" b="0" i="1" smtClean="0"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accPr>
                                              <m:e>
                                                <m:r>
                                                  <a:rPr lang="en-US" b="0" i="1" smtClean="0">
                                                    <a:latin typeface="Cambria Math" panose="02040503050406030204" pitchFamily="18" charset="0"/>
                                                  </a:rPr>
                                                  <m:t>𝑦</m:t>
                                                </m:r>
                                              </m:e>
                                            </m:acc>
                                          </m:e>
                                          <m:e>
                                            <m:acc>
                                              <m:accPr>
                                                <m:chr m:val="̇"/>
                                                <m:ctrlPr>
                                                  <a:rPr lang="en-US" b="0" i="1" smtClean="0"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accPr>
                                              <m:e>
                                                <m:r>
                                                  <a:rPr lang="en-US" b="0" i="1" smtClean="0">
                                                    <a:latin typeface="Cambria Math" panose="02040503050406030204" pitchFamily="18" charset="0"/>
                                                  </a:rPr>
                                                  <m:t>𝑧</m:t>
                                                </m:r>
                                              </m:e>
                                            </m:acc>
                                          </m:e>
                                        </m:mr>
                                      </m:m>
                                    </m:e>
                                  </m:mr>
                                </m:m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b="0" dirty="0"/>
              </a:p>
              <a:p>
                <a:pPr marL="457200" lvl="1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acc>
                                  <m:accPr>
                                    <m:chr m:val="̇"/>
                                    <m:ctrlPr>
                                      <a:rPr lang="en-US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sSub>
                                      <m:sSubPr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m:rPr>
                                            <m:brk m:alnAt="7"/>
                                          </m:r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𝑞</m:t>
                                        </m:r>
                                      </m:e>
                                      <m:sub>
                                        <m:r>
                                          <m:rPr>
                                            <m:brk m:alnAt="7"/>
                                          </m:r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1</m:t>
                                        </m:r>
                                      </m:sub>
                                    </m:sSub>
                                  </m:e>
                                </m:acc>
                              </m:e>
                              <m:e>
                                <m:acc>
                                  <m:accPr>
                                    <m:chr m:val="̇"/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sSub>
                                      <m:sSubPr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m:rPr>
                                            <m:brk m:alnAt="7"/>
                                          </m:r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𝑞</m:t>
                                        </m:r>
                                      </m:e>
                                      <m:sub>
                                        <m: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sub>
                                    </m:sSub>
                                  </m:e>
                                </m:acc>
                              </m:e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3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acc>
                                        <m:accPr>
                                          <m:chr m:val="̇"/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accPr>
                                        <m:e>
                                          <m:sSub>
                                            <m:sSubPr>
                                              <m:ctrlPr>
                                                <a:rPr lang="en-US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m:rPr>
                                                  <m:brk m:alnAt="7"/>
                                                </m:rPr>
                                                <a:rPr lang="en-US" i="1">
                                                  <a:latin typeface="Cambria Math" panose="02040503050406030204" pitchFamily="18" charset="0"/>
                                                </a:rPr>
                                                <m:t>𝑞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b="0" i="1" smtClean="0">
                                                  <a:latin typeface="Cambria Math" panose="02040503050406030204" pitchFamily="18" charset="0"/>
                                                </a:rPr>
                                                <m:t>3</m:t>
                                              </m:r>
                                            </m:sub>
                                          </m:sSub>
                                        </m:e>
                                      </m:acc>
                                    </m:e>
                                    <m:e>
                                      <m:acc>
                                        <m:accPr>
                                          <m:chr m:val="̇"/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accPr>
                                        <m:e>
                                          <m:sSub>
                                            <m:sSubPr>
                                              <m:ctrlPr>
                                                <a:rPr lang="en-US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m:rPr>
                                                  <m:brk m:alnAt="7"/>
                                                </m:rPr>
                                                <a:rPr lang="en-US" i="1">
                                                  <a:latin typeface="Cambria Math" panose="02040503050406030204" pitchFamily="18" charset="0"/>
                                                </a:rPr>
                                                <m:t>𝑞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b="0" i="1" smtClean="0">
                                                  <a:latin typeface="Cambria Math" panose="02040503050406030204" pitchFamily="18" charset="0"/>
                                                </a:rPr>
                                                <m:t>4</m:t>
                                              </m:r>
                                            </m:sub>
                                          </m:sSub>
                                        </m:e>
                                      </m:acc>
                                    </m:e>
                                    <m:e>
                                      <m:m>
                                        <m:mPr>
                                          <m:mcs>
                                            <m:mc>
                                              <m:mcPr>
                                                <m:count m:val="2"/>
                                                <m:mcJc m:val="center"/>
                                              </m:mcPr>
                                            </m:mc>
                                          </m:mcs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mPr>
                                        <m:mr>
                                          <m:e>
                                            <m:acc>
                                              <m:accPr>
                                                <m:chr m:val="̇"/>
                                                <m:ctrlPr>
                                                  <a:rPr lang="en-US" i="1"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accPr>
                                              <m:e>
                                                <m:sSub>
                                                  <m:sSubPr>
                                                    <m:ctrlPr>
                                                      <a:rPr lang="en-US" i="1">
                                                        <a:latin typeface="Cambria Math" panose="02040503050406030204" pitchFamily="18" charset="0"/>
                                                      </a:rPr>
                                                    </m:ctrlPr>
                                                  </m:sSubPr>
                                                  <m:e>
                                                    <m:r>
                                                      <m:rPr>
                                                        <m:brk m:alnAt="7"/>
                                                      </m:rPr>
                                                      <a:rPr lang="en-US" i="1">
                                                        <a:latin typeface="Cambria Math" panose="02040503050406030204" pitchFamily="18" charset="0"/>
                                                      </a:rPr>
                                                      <m:t>𝑞</m:t>
                                                    </m:r>
                                                  </m:e>
                                                  <m:sub>
                                                    <m:r>
                                                      <a:rPr lang="en-US" b="0" i="1" smtClean="0">
                                                        <a:latin typeface="Cambria Math" panose="02040503050406030204" pitchFamily="18" charset="0"/>
                                                      </a:rPr>
                                                      <m:t>5</m:t>
                                                    </m:r>
                                                  </m:sub>
                                                </m:sSub>
                                              </m:e>
                                            </m:acc>
                                          </m:e>
                                          <m:e>
                                            <m:acc>
                                              <m:accPr>
                                                <m:chr m:val="̇"/>
                                                <m:ctrlPr>
                                                  <a:rPr lang="en-US" i="1"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accPr>
                                              <m:e>
                                                <m:sSub>
                                                  <m:sSubPr>
                                                    <m:ctrlPr>
                                                      <a:rPr lang="en-US" i="1">
                                                        <a:latin typeface="Cambria Math" panose="02040503050406030204" pitchFamily="18" charset="0"/>
                                                      </a:rPr>
                                                    </m:ctrlPr>
                                                  </m:sSubPr>
                                                  <m:e>
                                                    <m:r>
                                                      <m:rPr>
                                                        <m:brk m:alnAt="7"/>
                                                      </m:rPr>
                                                      <a:rPr lang="en-US" i="1">
                                                        <a:latin typeface="Cambria Math" panose="02040503050406030204" pitchFamily="18" charset="0"/>
                                                      </a:rPr>
                                                      <m:t>𝑞</m:t>
                                                    </m:r>
                                                  </m:e>
                                                  <m:sub>
                                                    <m:r>
                                                      <a:rPr lang="en-US" b="0" i="1" smtClean="0">
                                                        <a:latin typeface="Cambria Math" panose="02040503050406030204" pitchFamily="18" charset="0"/>
                                                      </a:rPr>
                                                      <m:t>6</m:t>
                                                    </m:r>
                                                  </m:sub>
                                                </m:sSub>
                                              </m:e>
                                            </m:acc>
                                          </m:e>
                                        </m:mr>
                                      </m:m>
                                    </m:e>
                                  </m:mr>
                                </m:m>
                              </m:e>
                            </m:mr>
                          </m:m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𝑞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4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𝑞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5</m:t>
                                    </m:r>
                                  </m:sub>
                                </m:sSub>
                              </m:e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3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sSub>
                                        <m:sSubPr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m:rPr>
                                              <m:brk m:alnAt="7"/>
                                            </m:rP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𝑞</m:t>
                                          </m:r>
                                        </m:e>
                                        <m:sub>
                                          <m:r>
                                            <a:rPr lang="en-US" b="0" i="1" smtClean="0">
                                              <a:latin typeface="Cambria Math" panose="02040503050406030204" pitchFamily="18" charset="0"/>
                                            </a:rPr>
                                            <m:t>6</m:t>
                                          </m:r>
                                        </m:sub>
                                      </m:sSub>
                                    </m:e>
                                    <m:e>
                                      <m:sSub>
                                        <m:sSubPr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b="0" i="1" smtClean="0">
                                              <a:latin typeface="Cambria Math" panose="02040503050406030204" pitchFamily="18" charset="0"/>
                                            </a:rPr>
                                            <m:t>𝑎</m:t>
                                          </m:r>
                                        </m:e>
                                        <m:sub>
                                          <m:r>
                                            <a:rPr lang="en-US" b="0" i="1" smtClean="0">
                                              <a:latin typeface="Cambria Math" panose="02040503050406030204" pitchFamily="18" charset="0"/>
                                            </a:rPr>
                                            <m:t>𝑥</m:t>
                                          </m:r>
                                        </m:sub>
                                      </m:sSub>
                                    </m:e>
                                    <m:e>
                                      <m:m>
                                        <m:mPr>
                                          <m:mcs>
                                            <m:mc>
                                              <m:mcPr>
                                                <m:count m:val="2"/>
                                                <m:mcJc m:val="center"/>
                                              </m:mcPr>
                                            </m:mc>
                                          </m:mcs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mPr>
                                        <m:mr>
                                          <m:e>
                                            <m:sSub>
                                              <m:sSubPr>
                                                <m:ctrlPr>
                                                  <a:rPr lang="en-US" i="1"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sSubPr>
                                              <m:e>
                                                <m:r>
                                                  <a:rPr lang="en-US" b="0" i="1" smtClean="0">
                                                    <a:latin typeface="Cambria Math" panose="02040503050406030204" pitchFamily="18" charset="0"/>
                                                  </a:rPr>
                                                  <m:t>𝑎</m:t>
                                                </m:r>
                                              </m:e>
                                              <m:sub>
                                                <m:r>
                                                  <a:rPr lang="en-US" b="0" i="1" smtClean="0">
                                                    <a:latin typeface="Cambria Math" panose="02040503050406030204" pitchFamily="18" charset="0"/>
                                                  </a:rPr>
                                                  <m:t>𝑦</m:t>
                                                </m:r>
                                              </m:sub>
                                            </m:sSub>
                                          </m:e>
                                          <m:e>
                                            <m:sSub>
                                              <m:sSubPr>
                                                <m:ctrlPr>
                                                  <a:rPr lang="en-US" i="1">
                                                    <a:latin typeface="Cambria Math" panose="02040503050406030204" pitchFamily="18" charset="0"/>
                                                  </a:rPr>
                                                </m:ctrlPr>
                                              </m:sSubPr>
                                              <m:e>
                                                <m:r>
                                                  <a:rPr lang="en-US" b="0" i="1" smtClean="0">
                                                    <a:latin typeface="Cambria Math" panose="02040503050406030204" pitchFamily="18" charset="0"/>
                                                  </a:rPr>
                                                  <m:t>𝑎</m:t>
                                                </m:r>
                                              </m:e>
                                              <m:sub>
                                                <m:r>
                                                  <a:rPr lang="en-US" b="0" i="1" smtClean="0">
                                                    <a:latin typeface="Cambria Math" panose="02040503050406030204" pitchFamily="18" charset="0"/>
                                                  </a:rPr>
                                                  <m:t>𝑧</m:t>
                                                </m:r>
                                              </m:sub>
                                            </m:sSub>
                                          </m:e>
                                        </m:mr>
                                      </m:m>
                                    </m:e>
                                  </m:mr>
                                </m:m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dirty="0"/>
              </a:p>
              <a:p>
                <a:pPr lvl="1"/>
                <a:r>
                  <a:rPr lang="en-US" dirty="0"/>
                  <a:t>Accelerations calculated from equations of motion</a:t>
                </a:r>
              </a:p>
              <a:p>
                <a:pPr marL="457200" lvl="1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𝑚</m:t>
                      </m:r>
                      <m:r>
                        <a:rPr lang="en-US" b="1" i="1">
                          <a:latin typeface="Cambria Math" panose="02040503050406030204" pitchFamily="18" charset="0"/>
                        </a:rPr>
                        <m:t>𝒂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1" i="1">
                          <a:latin typeface="Cambria Math" panose="02040503050406030204" pitchFamily="18" charset="0"/>
                        </a:rPr>
                        <m:t>𝑭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b="1" i="1">
                          <a:latin typeface="Cambria Math" panose="02040503050406030204" pitchFamily="18" charset="0"/>
                        </a:rPr>
                        <m:t>𝒄</m:t>
                      </m:r>
                      <m:acc>
                        <m:accPr>
                          <m:chr m:val="̇"/>
                          <m:ctrlPr>
                            <a:rPr lang="en-US" b="1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𝑚</m:t>
                          </m:r>
                        </m:e>
                      </m:acc>
                    </m:oMath>
                  </m:oMathPara>
                </a14:m>
                <a:endParaRPr lang="en-US" dirty="0"/>
              </a:p>
              <a:p>
                <a:r>
                  <a:rPr lang="en-US" dirty="0"/>
                  <a:t>Once function written to compute state derivative from current state and time, MATLAB’s ode45 can be called to compute state over time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043" t="-2241" r="-23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EC96E-690E-4091-9463-87802ACBD36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62175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MATLAB Orbit Propagator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762" y="1825625"/>
            <a:ext cx="5834974" cy="4351338"/>
          </a:xfrm>
        </p:spPr>
        <p:txBody>
          <a:bodyPr>
            <a:normAutofit fontScale="40000" lnSpcReduction="20000"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dirty="0">
                <a:solidFill>
                  <a:srgbClr val="228B22"/>
                </a:solidFill>
                <a:latin typeface="Courier New" panose="02070309020205020404" pitchFamily="49" charset="0"/>
              </a:rPr>
              <a:t>% setting up the initial conditions and simulation parameters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dirty="0">
                <a:solidFill>
                  <a:srgbClr val="000000"/>
                </a:solidFill>
                <a:latin typeface="Courier New" panose="02070309020205020404" pitchFamily="49" charset="0"/>
              </a:rPr>
              <a:t>radius = 6978;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dirty="0" err="1">
                <a:solidFill>
                  <a:srgbClr val="000000"/>
                </a:solidFill>
                <a:latin typeface="Courier New" panose="02070309020205020404" pitchFamily="49" charset="0"/>
              </a:rPr>
              <a:t>grav_param</a:t>
            </a:r>
            <a:r>
              <a:rPr lang="en-US" dirty="0">
                <a:solidFill>
                  <a:srgbClr val="000000"/>
                </a:solidFill>
                <a:latin typeface="Courier New" panose="02070309020205020404" pitchFamily="49" charset="0"/>
              </a:rPr>
              <a:t> = 398600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dirty="0" err="1">
                <a:solidFill>
                  <a:srgbClr val="000000"/>
                </a:solidFill>
                <a:latin typeface="Courier New" panose="02070309020205020404" pitchFamily="49" charset="0"/>
              </a:rPr>
              <a:t>circ_vel</a:t>
            </a:r>
            <a:r>
              <a:rPr lang="en-US" dirty="0">
                <a:solidFill>
                  <a:srgbClr val="000000"/>
                </a:solidFill>
                <a:latin typeface="Courier New" panose="02070309020205020404" pitchFamily="49" charset="0"/>
              </a:rPr>
              <a:t> = </a:t>
            </a:r>
            <a:r>
              <a:rPr lang="en-US" dirty="0" err="1">
                <a:solidFill>
                  <a:srgbClr val="000000"/>
                </a:solidFill>
                <a:latin typeface="Courier New" panose="02070309020205020404" pitchFamily="49" charset="0"/>
              </a:rPr>
              <a:t>sqrt</a:t>
            </a:r>
            <a:r>
              <a:rPr lang="en-US" dirty="0">
                <a:solidFill>
                  <a:srgbClr val="000000"/>
                </a:solidFill>
                <a:latin typeface="Courier New" panose="02070309020205020404" pitchFamily="49" charset="0"/>
              </a:rPr>
              <a:t>(</a:t>
            </a:r>
            <a:r>
              <a:rPr lang="en-US" dirty="0" err="1">
                <a:solidFill>
                  <a:srgbClr val="000000"/>
                </a:solidFill>
                <a:latin typeface="Courier New" panose="02070309020205020404" pitchFamily="49" charset="0"/>
              </a:rPr>
              <a:t>grav_param</a:t>
            </a:r>
            <a:r>
              <a:rPr lang="en-US" dirty="0">
                <a:solidFill>
                  <a:srgbClr val="000000"/>
                </a:solidFill>
                <a:latin typeface="Courier New" panose="02070309020205020404" pitchFamily="49" charset="0"/>
              </a:rPr>
              <a:t>/radius)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dirty="0" err="1">
                <a:solidFill>
                  <a:srgbClr val="000000"/>
                </a:solidFill>
                <a:latin typeface="Courier New" panose="02070309020205020404" pitchFamily="49" charset="0"/>
              </a:rPr>
              <a:t>initial_pos_vel</a:t>
            </a:r>
            <a:r>
              <a:rPr lang="en-US" dirty="0">
                <a:solidFill>
                  <a:srgbClr val="000000"/>
                </a:solidFill>
                <a:latin typeface="Courier New" panose="02070309020205020404" pitchFamily="49" charset="0"/>
              </a:rPr>
              <a:t> = [radius 0 0 0 4 circ_vel+1]' </a:t>
            </a:r>
            <a:r>
              <a:rPr lang="en-US" dirty="0">
                <a:solidFill>
                  <a:srgbClr val="228B22"/>
                </a:solidFill>
                <a:latin typeface="Courier New" panose="02070309020205020404" pitchFamily="49" charset="0"/>
              </a:rPr>
              <a:t>% all units in km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dirty="0" err="1">
                <a:solidFill>
                  <a:srgbClr val="000000"/>
                </a:solidFill>
                <a:latin typeface="Courier New" panose="02070309020205020404" pitchFamily="49" charset="0"/>
              </a:rPr>
              <a:t>tspan</a:t>
            </a:r>
            <a:r>
              <a:rPr lang="en-US" dirty="0">
                <a:solidFill>
                  <a:srgbClr val="000000"/>
                </a:solidFill>
                <a:latin typeface="Courier New" panose="02070309020205020404" pitchFamily="49" charset="0"/>
              </a:rPr>
              <a:t> = [0 100000]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dirty="0">
                <a:solidFill>
                  <a:srgbClr val="000000"/>
                </a:solidFill>
                <a:latin typeface="Courier New" panose="02070309020205020404" pitchFamily="49" charset="0"/>
              </a:rPr>
              <a:t>options = </a:t>
            </a:r>
            <a:r>
              <a:rPr lang="en-US" dirty="0" err="1">
                <a:solidFill>
                  <a:srgbClr val="000000"/>
                </a:solidFill>
                <a:latin typeface="Courier New" panose="02070309020205020404" pitchFamily="49" charset="0"/>
              </a:rPr>
              <a:t>odeset</a:t>
            </a:r>
            <a:r>
              <a:rPr lang="en-US" dirty="0">
                <a:solidFill>
                  <a:srgbClr val="000000"/>
                </a:solidFill>
                <a:latin typeface="Courier New" panose="02070309020205020404" pitchFamily="49" charset="0"/>
              </a:rPr>
              <a:t>(</a:t>
            </a:r>
            <a:r>
              <a:rPr lang="en-US" dirty="0">
                <a:solidFill>
                  <a:srgbClr val="A020F0"/>
                </a:solidFill>
                <a:latin typeface="Courier New" panose="02070309020205020404" pitchFamily="49" charset="0"/>
              </a:rPr>
              <a:t>'RelTol'</a:t>
            </a:r>
            <a:r>
              <a:rPr lang="en-US" dirty="0">
                <a:solidFill>
                  <a:srgbClr val="000000"/>
                </a:solidFill>
                <a:latin typeface="Courier New" panose="02070309020205020404" pitchFamily="49" charset="0"/>
              </a:rPr>
              <a:t>,1e-9);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dirty="0">
                <a:solidFill>
                  <a:srgbClr val="000000"/>
                </a:solidFill>
                <a:latin typeface="Courier New" panose="02070309020205020404" pitchFamily="49" charset="0"/>
              </a:rPr>
              <a:t>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dirty="0">
                <a:solidFill>
                  <a:srgbClr val="228B22"/>
                </a:solidFill>
                <a:latin typeface="Courier New" panose="02070309020205020404" pitchFamily="49" charset="0"/>
              </a:rPr>
              <a:t>% definition of ode and numerical integration take place here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nn-NO" dirty="0">
                <a:solidFill>
                  <a:srgbClr val="000000"/>
                </a:solidFill>
                <a:latin typeface="Courier New" panose="02070309020205020404" pitchFamily="49" charset="0"/>
              </a:rPr>
              <a:t>diffEq = @(time, init_pos_vel) [init_pos_vel(4:6); ...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nn-NO" dirty="0">
                <a:solidFill>
                  <a:srgbClr val="000000"/>
                </a:solidFill>
                <a:latin typeface="Courier New" panose="02070309020205020404" pitchFamily="49" charset="0"/>
              </a:rPr>
              <a:t>-grav_param/norm(init_pos_vel(1:3))^3*init_pos_vel(1:3)];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dirty="0">
                <a:solidFill>
                  <a:srgbClr val="000000"/>
                </a:solidFill>
                <a:latin typeface="Courier New" panose="02070309020205020404" pitchFamily="49" charset="0"/>
              </a:rPr>
              <a:t>[time, </a:t>
            </a:r>
            <a:r>
              <a:rPr lang="en-US" dirty="0" err="1">
                <a:solidFill>
                  <a:srgbClr val="000000"/>
                </a:solidFill>
                <a:latin typeface="Courier New" panose="02070309020205020404" pitchFamily="49" charset="0"/>
              </a:rPr>
              <a:t>pos_vel</a:t>
            </a:r>
            <a:r>
              <a:rPr lang="en-US" dirty="0">
                <a:solidFill>
                  <a:srgbClr val="000000"/>
                </a:solidFill>
                <a:latin typeface="Courier New" panose="02070309020205020404" pitchFamily="49" charset="0"/>
              </a:rPr>
              <a:t>] = ode45(</a:t>
            </a:r>
            <a:r>
              <a:rPr lang="en-US" dirty="0" err="1">
                <a:solidFill>
                  <a:srgbClr val="000000"/>
                </a:solidFill>
                <a:latin typeface="Courier New" panose="02070309020205020404" pitchFamily="49" charset="0"/>
              </a:rPr>
              <a:t>diffEq</a:t>
            </a:r>
            <a:r>
              <a:rPr lang="en-US" dirty="0">
                <a:solidFill>
                  <a:srgbClr val="000000"/>
                </a:solidFill>
                <a:latin typeface="Courier New" panose="02070309020205020404" pitchFamily="49" charset="0"/>
              </a:rPr>
              <a:t>, </a:t>
            </a:r>
            <a:r>
              <a:rPr lang="en-US" dirty="0" err="1">
                <a:solidFill>
                  <a:srgbClr val="000000"/>
                </a:solidFill>
                <a:latin typeface="Courier New" panose="02070309020205020404" pitchFamily="49" charset="0"/>
              </a:rPr>
              <a:t>tspan</a:t>
            </a:r>
            <a:r>
              <a:rPr lang="en-US" dirty="0">
                <a:solidFill>
                  <a:srgbClr val="000000"/>
                </a:solidFill>
                <a:latin typeface="Courier New" panose="02070309020205020404" pitchFamily="49" charset="0"/>
              </a:rPr>
              <a:t>, </a:t>
            </a:r>
            <a:r>
              <a:rPr lang="en-US" dirty="0" err="1">
                <a:solidFill>
                  <a:srgbClr val="000000"/>
                </a:solidFill>
                <a:latin typeface="Courier New" panose="02070309020205020404" pitchFamily="49" charset="0"/>
              </a:rPr>
              <a:t>initial_pos_vel</a:t>
            </a:r>
            <a:r>
              <a:rPr lang="en-US" dirty="0">
                <a:solidFill>
                  <a:srgbClr val="000000"/>
                </a:solidFill>
                <a:latin typeface="Courier New" panose="02070309020205020404" pitchFamily="49" charset="0"/>
              </a:rPr>
              <a:t>, options);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dirty="0">
                <a:solidFill>
                  <a:srgbClr val="000000"/>
                </a:solidFill>
                <a:latin typeface="Courier New" panose="02070309020205020404" pitchFamily="49" charset="0"/>
              </a:rPr>
              <a:t>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dirty="0">
                <a:solidFill>
                  <a:srgbClr val="228B22"/>
                </a:solidFill>
                <a:latin typeface="Courier New" panose="02070309020205020404" pitchFamily="49" charset="0"/>
              </a:rPr>
              <a:t>% Everything else in this function is related to plotting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dirty="0">
                <a:solidFill>
                  <a:srgbClr val="000000"/>
                </a:solidFill>
                <a:latin typeface="Courier New" panose="02070309020205020404" pitchFamily="49" charset="0"/>
              </a:rPr>
              <a:t>hold </a:t>
            </a:r>
            <a:r>
              <a:rPr lang="en-US" dirty="0">
                <a:solidFill>
                  <a:srgbClr val="A020F0"/>
                </a:solidFill>
                <a:latin typeface="Courier New" panose="02070309020205020404" pitchFamily="49" charset="0"/>
              </a:rPr>
              <a:t>on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dirty="0">
                <a:solidFill>
                  <a:srgbClr val="000000"/>
                </a:solidFill>
                <a:latin typeface="Courier New" panose="02070309020205020404" pitchFamily="49" charset="0"/>
              </a:rPr>
              <a:t>[</a:t>
            </a:r>
            <a:r>
              <a:rPr lang="en-US" dirty="0" err="1">
                <a:solidFill>
                  <a:srgbClr val="000000"/>
                </a:solidFill>
                <a:latin typeface="Courier New" panose="02070309020205020404" pitchFamily="49" charset="0"/>
              </a:rPr>
              <a:t>x,y,z</a:t>
            </a:r>
            <a:r>
              <a:rPr lang="en-US" dirty="0">
                <a:solidFill>
                  <a:srgbClr val="000000"/>
                </a:solidFill>
                <a:latin typeface="Courier New" panose="02070309020205020404" pitchFamily="49" charset="0"/>
              </a:rPr>
              <a:t>] = sphere(100);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dirty="0" err="1">
                <a:solidFill>
                  <a:srgbClr val="000000"/>
                </a:solidFill>
                <a:latin typeface="Courier New" panose="02070309020205020404" pitchFamily="49" charset="0"/>
              </a:rPr>
              <a:t>earth_rad</a:t>
            </a:r>
            <a:r>
              <a:rPr lang="en-US" dirty="0">
                <a:solidFill>
                  <a:srgbClr val="000000"/>
                </a:solidFill>
                <a:latin typeface="Courier New" panose="02070309020205020404" pitchFamily="49" charset="0"/>
              </a:rPr>
              <a:t> = 6378;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dirty="0">
                <a:solidFill>
                  <a:srgbClr val="000000"/>
                </a:solidFill>
                <a:latin typeface="Courier New" panose="02070309020205020404" pitchFamily="49" charset="0"/>
              </a:rPr>
              <a:t>surf(x*</a:t>
            </a:r>
            <a:r>
              <a:rPr lang="en-US" dirty="0" err="1">
                <a:solidFill>
                  <a:srgbClr val="000000"/>
                </a:solidFill>
                <a:latin typeface="Courier New" panose="02070309020205020404" pitchFamily="49" charset="0"/>
              </a:rPr>
              <a:t>earth_rad</a:t>
            </a:r>
            <a:r>
              <a:rPr lang="en-US" dirty="0">
                <a:solidFill>
                  <a:srgbClr val="000000"/>
                </a:solidFill>
                <a:latin typeface="Courier New" panose="02070309020205020404" pitchFamily="49" charset="0"/>
              </a:rPr>
              <a:t>, y*</a:t>
            </a:r>
            <a:r>
              <a:rPr lang="en-US" dirty="0" err="1">
                <a:solidFill>
                  <a:srgbClr val="000000"/>
                </a:solidFill>
                <a:latin typeface="Courier New" panose="02070309020205020404" pitchFamily="49" charset="0"/>
              </a:rPr>
              <a:t>earth_rad</a:t>
            </a:r>
            <a:r>
              <a:rPr lang="en-US" dirty="0">
                <a:solidFill>
                  <a:srgbClr val="000000"/>
                </a:solidFill>
                <a:latin typeface="Courier New" panose="02070309020205020404" pitchFamily="49" charset="0"/>
              </a:rPr>
              <a:t>, z*</a:t>
            </a:r>
            <a:r>
              <a:rPr lang="en-US" dirty="0" err="1">
                <a:solidFill>
                  <a:srgbClr val="000000"/>
                </a:solidFill>
                <a:latin typeface="Courier New" panose="02070309020205020404" pitchFamily="49" charset="0"/>
              </a:rPr>
              <a:t>earth_rad</a:t>
            </a:r>
            <a:r>
              <a:rPr lang="en-US" dirty="0">
                <a:solidFill>
                  <a:srgbClr val="000000"/>
                </a:solidFill>
                <a:latin typeface="Courier New" panose="02070309020205020404" pitchFamily="49" charset="0"/>
              </a:rPr>
              <a:t>);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dirty="0">
                <a:solidFill>
                  <a:srgbClr val="000000"/>
                </a:solidFill>
                <a:latin typeface="Courier New" panose="02070309020205020404" pitchFamily="49" charset="0"/>
              </a:rPr>
              <a:t>plot3(</a:t>
            </a:r>
            <a:r>
              <a:rPr lang="en-US" dirty="0" err="1">
                <a:solidFill>
                  <a:srgbClr val="000000"/>
                </a:solidFill>
                <a:latin typeface="Courier New" panose="02070309020205020404" pitchFamily="49" charset="0"/>
              </a:rPr>
              <a:t>pos_vel</a:t>
            </a:r>
            <a:r>
              <a:rPr lang="en-US" dirty="0">
                <a:solidFill>
                  <a:srgbClr val="000000"/>
                </a:solidFill>
                <a:latin typeface="Courier New" panose="02070309020205020404" pitchFamily="49" charset="0"/>
              </a:rPr>
              <a:t>(:,1), </a:t>
            </a:r>
            <a:r>
              <a:rPr lang="en-US" dirty="0" err="1">
                <a:solidFill>
                  <a:srgbClr val="000000"/>
                </a:solidFill>
                <a:latin typeface="Courier New" panose="02070309020205020404" pitchFamily="49" charset="0"/>
              </a:rPr>
              <a:t>pos_vel</a:t>
            </a:r>
            <a:r>
              <a:rPr lang="en-US" dirty="0">
                <a:solidFill>
                  <a:srgbClr val="000000"/>
                </a:solidFill>
                <a:latin typeface="Courier New" panose="02070309020205020404" pitchFamily="49" charset="0"/>
              </a:rPr>
              <a:t>(:,2), </a:t>
            </a:r>
            <a:r>
              <a:rPr lang="en-US" dirty="0" err="1">
                <a:solidFill>
                  <a:srgbClr val="000000"/>
                </a:solidFill>
                <a:latin typeface="Courier New" panose="02070309020205020404" pitchFamily="49" charset="0"/>
              </a:rPr>
              <a:t>pos_vel</a:t>
            </a:r>
            <a:r>
              <a:rPr lang="en-US" dirty="0">
                <a:solidFill>
                  <a:srgbClr val="000000"/>
                </a:solidFill>
                <a:latin typeface="Courier New" panose="02070309020205020404" pitchFamily="49" charset="0"/>
              </a:rPr>
              <a:t>(:,3), </a:t>
            </a:r>
            <a:r>
              <a:rPr lang="en-US" dirty="0">
                <a:solidFill>
                  <a:srgbClr val="A020F0"/>
                </a:solidFill>
                <a:latin typeface="Courier New" panose="02070309020205020404" pitchFamily="49" charset="0"/>
              </a:rPr>
              <a:t>'g'</a:t>
            </a:r>
            <a:r>
              <a:rPr lang="en-US" dirty="0">
                <a:solidFill>
                  <a:srgbClr val="000000"/>
                </a:solidFill>
                <a:latin typeface="Courier New" panose="02070309020205020404" pitchFamily="49" charset="0"/>
              </a:rPr>
              <a:t>);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dirty="0">
                <a:solidFill>
                  <a:srgbClr val="000000"/>
                </a:solidFill>
                <a:latin typeface="Courier New" panose="02070309020205020404" pitchFamily="49" charset="0"/>
              </a:rPr>
              <a:t>title(</a:t>
            </a:r>
            <a:r>
              <a:rPr lang="en-US" dirty="0">
                <a:solidFill>
                  <a:srgbClr val="A020F0"/>
                </a:solidFill>
                <a:latin typeface="Courier New" panose="02070309020205020404" pitchFamily="49" charset="0"/>
              </a:rPr>
              <a:t>'Uber Propagator'</a:t>
            </a:r>
            <a:r>
              <a:rPr lang="en-US" dirty="0">
                <a:solidFill>
                  <a:srgbClr val="000000"/>
                </a:solidFill>
                <a:latin typeface="Courier New" panose="02070309020205020404" pitchFamily="49" charset="0"/>
              </a:rPr>
              <a:t>);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dirty="0" err="1">
                <a:solidFill>
                  <a:srgbClr val="000000"/>
                </a:solidFill>
                <a:latin typeface="Courier New" panose="02070309020205020404" pitchFamily="49" charset="0"/>
              </a:rPr>
              <a:t>xlabel</a:t>
            </a:r>
            <a:r>
              <a:rPr lang="en-US" dirty="0">
                <a:solidFill>
                  <a:srgbClr val="000000"/>
                </a:solidFill>
                <a:latin typeface="Courier New" panose="02070309020205020404" pitchFamily="49" charset="0"/>
              </a:rPr>
              <a:t>(</a:t>
            </a:r>
            <a:r>
              <a:rPr lang="en-US" dirty="0">
                <a:solidFill>
                  <a:srgbClr val="A020F0"/>
                </a:solidFill>
                <a:latin typeface="Courier New" panose="02070309020205020404" pitchFamily="49" charset="0"/>
              </a:rPr>
              <a:t>'X Position (km)'</a:t>
            </a:r>
            <a:r>
              <a:rPr lang="en-US" dirty="0">
                <a:solidFill>
                  <a:srgbClr val="000000"/>
                </a:solidFill>
                <a:latin typeface="Courier New" panose="02070309020205020404" pitchFamily="49" charset="0"/>
              </a:rPr>
              <a:t>);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dirty="0" err="1">
                <a:solidFill>
                  <a:srgbClr val="000000"/>
                </a:solidFill>
                <a:latin typeface="Courier New" panose="02070309020205020404" pitchFamily="49" charset="0"/>
              </a:rPr>
              <a:t>ylabel</a:t>
            </a:r>
            <a:r>
              <a:rPr lang="en-US" dirty="0">
                <a:solidFill>
                  <a:srgbClr val="000000"/>
                </a:solidFill>
                <a:latin typeface="Courier New" panose="02070309020205020404" pitchFamily="49" charset="0"/>
              </a:rPr>
              <a:t>(</a:t>
            </a:r>
            <a:r>
              <a:rPr lang="en-US" dirty="0">
                <a:solidFill>
                  <a:srgbClr val="A020F0"/>
                </a:solidFill>
                <a:latin typeface="Courier New" panose="02070309020205020404" pitchFamily="49" charset="0"/>
              </a:rPr>
              <a:t>'Y Position (km)'</a:t>
            </a:r>
            <a:r>
              <a:rPr lang="en-US" dirty="0">
                <a:solidFill>
                  <a:srgbClr val="000000"/>
                </a:solidFill>
                <a:latin typeface="Courier New" panose="02070309020205020404" pitchFamily="49" charset="0"/>
              </a:rPr>
              <a:t>);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dirty="0" err="1">
                <a:solidFill>
                  <a:srgbClr val="000000"/>
                </a:solidFill>
                <a:latin typeface="Courier New" panose="02070309020205020404" pitchFamily="49" charset="0"/>
              </a:rPr>
              <a:t>zlabel</a:t>
            </a:r>
            <a:r>
              <a:rPr lang="en-US" dirty="0">
                <a:solidFill>
                  <a:srgbClr val="000000"/>
                </a:solidFill>
                <a:latin typeface="Courier New" panose="02070309020205020404" pitchFamily="49" charset="0"/>
              </a:rPr>
              <a:t>(</a:t>
            </a:r>
            <a:r>
              <a:rPr lang="en-US" dirty="0">
                <a:solidFill>
                  <a:srgbClr val="A020F0"/>
                </a:solidFill>
                <a:latin typeface="Courier New" panose="02070309020205020404" pitchFamily="49" charset="0"/>
              </a:rPr>
              <a:t>'Z Position (km)'</a:t>
            </a:r>
            <a:r>
              <a:rPr lang="en-US" dirty="0">
                <a:solidFill>
                  <a:srgbClr val="000000"/>
                </a:solidFill>
                <a:latin typeface="Courier New" panose="02070309020205020404" pitchFamily="49" charset="0"/>
              </a:rPr>
              <a:t>);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8736" y="2176463"/>
            <a:ext cx="5334000" cy="4000500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EC96E-690E-4091-9463-87802ACBD36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30951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6332706" cy="1325563"/>
          </a:xfrm>
        </p:spPr>
        <p:txBody>
          <a:bodyPr/>
          <a:lstStyle/>
          <a:p>
            <a:r>
              <a:rPr lang="en-US" dirty="0"/>
              <a:t>Simulink Orbit Propagator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823" y="1429342"/>
            <a:ext cx="6429981" cy="4601807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US" sz="2400" dirty="0"/>
              <a:t>As with the MATLAB propagator, a control loop is needed that calculates and integrates the state derivative in terms of the current state</a:t>
            </a:r>
          </a:p>
          <a:p>
            <a:pPr>
              <a:spcBef>
                <a:spcPts val="0"/>
              </a:spcBef>
            </a:pPr>
            <a:r>
              <a:rPr lang="en-US" sz="2400" dirty="0"/>
              <a:t>Scope block allow the user to view simulation parameters</a:t>
            </a:r>
          </a:p>
          <a:p>
            <a:pPr>
              <a:spcBef>
                <a:spcPts val="0"/>
              </a:spcBef>
            </a:pPr>
            <a:endParaRPr lang="en-US" sz="1800" dirty="0"/>
          </a:p>
          <a:p>
            <a:pPr>
              <a:spcBef>
                <a:spcPts val="0"/>
              </a:spcBef>
            </a:pPr>
            <a:endParaRPr lang="en-US" sz="1800" dirty="0"/>
          </a:p>
          <a:p>
            <a:pPr>
              <a:spcBef>
                <a:spcPts val="0"/>
              </a:spcBef>
            </a:pPr>
            <a:endParaRPr lang="en-US" sz="1800" dirty="0"/>
          </a:p>
          <a:p>
            <a:pPr>
              <a:spcBef>
                <a:spcPts val="0"/>
              </a:spcBef>
            </a:pPr>
            <a:endParaRPr lang="en-US" sz="1800" dirty="0"/>
          </a:p>
          <a:p>
            <a:pPr>
              <a:spcBef>
                <a:spcPts val="0"/>
              </a:spcBef>
            </a:pPr>
            <a:endParaRPr lang="en-US" sz="1800" dirty="0"/>
          </a:p>
          <a:p>
            <a:pPr>
              <a:spcBef>
                <a:spcPts val="0"/>
              </a:spcBef>
            </a:pPr>
            <a:endParaRPr lang="en-US" sz="1800" dirty="0"/>
          </a:p>
          <a:p>
            <a:pPr marL="0" indent="0">
              <a:spcBef>
                <a:spcPts val="0"/>
              </a:spcBef>
              <a:buNone/>
            </a:pPr>
            <a:endParaRPr lang="en-US" sz="1800" dirty="0"/>
          </a:p>
          <a:p>
            <a:pPr marL="0" indent="0">
              <a:spcBef>
                <a:spcPts val="0"/>
              </a:spcBef>
              <a:buNone/>
            </a:pPr>
            <a:endParaRPr lang="en-US" sz="1200" dirty="0">
              <a:solidFill>
                <a:srgbClr val="0000FF"/>
              </a:solidFill>
              <a:latin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1200" dirty="0">
                <a:solidFill>
                  <a:srgbClr val="0000FF"/>
                </a:solidFill>
                <a:latin typeface="Courier New" panose="02070309020205020404" pitchFamily="49" charset="0"/>
              </a:rPr>
              <a:t>function</a:t>
            </a:r>
            <a:r>
              <a:rPr lang="en-US" sz="1200" dirty="0">
                <a:solidFill>
                  <a:srgbClr val="000000"/>
                </a:solidFill>
                <a:latin typeface="Courier New" panose="02070309020205020404" pitchFamily="49" charset="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Courier New" panose="02070309020205020404" pitchFamily="49" charset="0"/>
              </a:rPr>
              <a:t>state_der</a:t>
            </a:r>
            <a:r>
              <a:rPr lang="en-US" sz="1200" dirty="0">
                <a:solidFill>
                  <a:srgbClr val="000000"/>
                </a:solidFill>
                <a:latin typeface="Courier New" panose="02070309020205020404" pitchFamily="49" charset="0"/>
              </a:rPr>
              <a:t> = </a:t>
            </a:r>
            <a:r>
              <a:rPr lang="en-US" sz="1200" dirty="0" err="1">
                <a:solidFill>
                  <a:srgbClr val="000000"/>
                </a:solidFill>
                <a:latin typeface="Courier New" panose="02070309020205020404" pitchFamily="49" charset="0"/>
              </a:rPr>
              <a:t>get_state_der</a:t>
            </a:r>
            <a:r>
              <a:rPr lang="en-US" sz="1200" dirty="0">
                <a:solidFill>
                  <a:srgbClr val="000000"/>
                </a:solidFill>
                <a:latin typeface="Courier New" panose="02070309020205020404" pitchFamily="49" charset="0"/>
              </a:rPr>
              <a:t>(</a:t>
            </a:r>
            <a:r>
              <a:rPr lang="en-US" sz="1200" dirty="0" err="1">
                <a:solidFill>
                  <a:srgbClr val="000000"/>
                </a:solidFill>
                <a:latin typeface="Courier New" panose="02070309020205020404" pitchFamily="49" charset="0"/>
              </a:rPr>
              <a:t>init_pos_vel</a:t>
            </a:r>
            <a:r>
              <a:rPr lang="en-US" sz="1200" dirty="0">
                <a:solidFill>
                  <a:srgbClr val="000000"/>
                </a:solidFill>
                <a:latin typeface="Courier New" panose="02070309020205020404" pitchFamily="49" charset="0"/>
              </a:rPr>
              <a:t>)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200" dirty="0">
                <a:solidFill>
                  <a:srgbClr val="000000"/>
                </a:solidFill>
                <a:latin typeface="Courier New" panose="02070309020205020404" pitchFamily="49" charset="0"/>
              </a:rPr>
              <a:t>    </a:t>
            </a:r>
            <a:r>
              <a:rPr lang="en-US" sz="1200" dirty="0" err="1">
                <a:solidFill>
                  <a:srgbClr val="000000"/>
                </a:solidFill>
                <a:latin typeface="Courier New" panose="02070309020205020404" pitchFamily="49" charset="0"/>
              </a:rPr>
              <a:t>grav_param</a:t>
            </a:r>
            <a:r>
              <a:rPr lang="en-US" sz="1200" dirty="0">
                <a:solidFill>
                  <a:srgbClr val="000000"/>
                </a:solidFill>
                <a:latin typeface="Courier New" panose="02070309020205020404" pitchFamily="49" charset="0"/>
              </a:rPr>
              <a:t> = 398600;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200" dirty="0">
                <a:solidFill>
                  <a:srgbClr val="000000"/>
                </a:solidFill>
                <a:latin typeface="Courier New" panose="02070309020205020404" pitchFamily="49" charset="0"/>
              </a:rPr>
              <a:t>    </a:t>
            </a:r>
            <a:r>
              <a:rPr lang="en-US" sz="1200" dirty="0" err="1">
                <a:solidFill>
                  <a:srgbClr val="000000"/>
                </a:solidFill>
                <a:latin typeface="Courier New" panose="02070309020205020404" pitchFamily="49" charset="0"/>
              </a:rPr>
              <a:t>state_der</a:t>
            </a:r>
            <a:r>
              <a:rPr lang="en-US" sz="1200" dirty="0">
                <a:solidFill>
                  <a:srgbClr val="000000"/>
                </a:solidFill>
                <a:latin typeface="Courier New" panose="02070309020205020404" pitchFamily="49" charset="0"/>
              </a:rPr>
              <a:t> = [</a:t>
            </a:r>
            <a:r>
              <a:rPr lang="en-US" sz="1200" dirty="0" err="1">
                <a:solidFill>
                  <a:srgbClr val="000000"/>
                </a:solidFill>
                <a:latin typeface="Courier New" panose="02070309020205020404" pitchFamily="49" charset="0"/>
              </a:rPr>
              <a:t>init_pos_vel</a:t>
            </a:r>
            <a:r>
              <a:rPr lang="en-US" sz="1200" dirty="0">
                <a:solidFill>
                  <a:srgbClr val="000000"/>
                </a:solidFill>
                <a:latin typeface="Courier New" panose="02070309020205020404" pitchFamily="49" charset="0"/>
              </a:rPr>
              <a:t>(4:6); </a:t>
            </a:r>
            <a:r>
              <a:rPr lang="en-US" sz="1200" dirty="0">
                <a:solidFill>
                  <a:srgbClr val="0000FF"/>
                </a:solidFill>
                <a:latin typeface="Courier New" panose="02070309020205020404" pitchFamily="49" charset="0"/>
              </a:rPr>
              <a:t>...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200" dirty="0">
                <a:solidFill>
                  <a:srgbClr val="000000"/>
                </a:solidFill>
                <a:latin typeface="Courier New" panose="02070309020205020404" pitchFamily="49" charset="0"/>
              </a:rPr>
              <a:t>        -</a:t>
            </a:r>
            <a:r>
              <a:rPr lang="en-US" sz="1200" dirty="0" err="1">
                <a:solidFill>
                  <a:srgbClr val="000000"/>
                </a:solidFill>
                <a:latin typeface="Courier New" panose="02070309020205020404" pitchFamily="49" charset="0"/>
              </a:rPr>
              <a:t>grav_param</a:t>
            </a:r>
            <a:r>
              <a:rPr lang="en-US" sz="1200" dirty="0">
                <a:solidFill>
                  <a:srgbClr val="000000"/>
                </a:solidFill>
                <a:latin typeface="Courier New" panose="02070309020205020404" pitchFamily="49" charset="0"/>
              </a:rPr>
              <a:t>/norm(</a:t>
            </a:r>
            <a:r>
              <a:rPr lang="en-US" sz="1200" dirty="0" err="1">
                <a:solidFill>
                  <a:srgbClr val="000000"/>
                </a:solidFill>
                <a:latin typeface="Courier New" panose="02070309020205020404" pitchFamily="49" charset="0"/>
              </a:rPr>
              <a:t>init_pos_vel</a:t>
            </a:r>
            <a:r>
              <a:rPr lang="en-US" sz="1200" dirty="0">
                <a:solidFill>
                  <a:srgbClr val="000000"/>
                </a:solidFill>
                <a:latin typeface="Courier New" panose="02070309020205020404" pitchFamily="49" charset="0"/>
              </a:rPr>
              <a:t>(1:3))^3*</a:t>
            </a:r>
            <a:r>
              <a:rPr lang="en-US" sz="1200" dirty="0" err="1">
                <a:solidFill>
                  <a:srgbClr val="000000"/>
                </a:solidFill>
                <a:latin typeface="Courier New" panose="02070309020205020404" pitchFamily="49" charset="0"/>
              </a:rPr>
              <a:t>init_pos_vel</a:t>
            </a:r>
            <a:r>
              <a:rPr lang="en-US" sz="1200" dirty="0">
                <a:solidFill>
                  <a:srgbClr val="000000"/>
                </a:solidFill>
                <a:latin typeface="Courier New" panose="02070309020205020404" pitchFamily="49" charset="0"/>
              </a:rPr>
              <a:t>(1:3)];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200" dirty="0">
                <a:solidFill>
                  <a:srgbClr val="0000FF"/>
                </a:solidFill>
                <a:latin typeface="Courier New" panose="02070309020205020404" pitchFamily="49" charset="0"/>
              </a:rPr>
              <a:t>end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2706" y="103779"/>
            <a:ext cx="5591175" cy="44672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2612" y="4571004"/>
            <a:ext cx="5295900" cy="1676400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EC96E-690E-4091-9463-87802ACBD36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943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Programming Tips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49421"/>
            <a:ext cx="10515600" cy="4980562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MATLAB</a:t>
            </a:r>
          </a:p>
          <a:p>
            <a:pPr lvl="1"/>
            <a:r>
              <a:rPr lang="en-US" dirty="0"/>
              <a:t>DO NOT put large chunks of code in one function or script</a:t>
            </a:r>
          </a:p>
          <a:p>
            <a:pPr lvl="1"/>
            <a:r>
              <a:rPr lang="en-US" dirty="0"/>
              <a:t>Use as many small, modular functions as possible</a:t>
            </a:r>
          </a:p>
          <a:p>
            <a:pPr lvl="2"/>
            <a:r>
              <a:rPr lang="en-US" dirty="0"/>
              <a:t>Each function should have only one specific purpose</a:t>
            </a:r>
          </a:p>
          <a:p>
            <a:pPr lvl="1"/>
            <a:r>
              <a:rPr lang="en-US" dirty="0"/>
              <a:t>If you are copying and pasting a block of code that is more than one line long, you are doing something wrong</a:t>
            </a:r>
          </a:p>
          <a:p>
            <a:pPr lvl="1"/>
            <a:r>
              <a:rPr lang="en-US" dirty="0"/>
              <a:t>Don’t hard code something that can be made a variable</a:t>
            </a:r>
          </a:p>
          <a:p>
            <a:pPr lvl="1"/>
            <a:r>
              <a:rPr lang="en-US" dirty="0"/>
              <a:t>Use comments and descriptive variable names</a:t>
            </a:r>
          </a:p>
          <a:p>
            <a:r>
              <a:rPr lang="en-US" dirty="0"/>
              <a:t>Simulink</a:t>
            </a:r>
          </a:p>
          <a:p>
            <a:pPr lvl="1"/>
            <a:r>
              <a:rPr lang="en-US" dirty="0"/>
              <a:t>Make all functional groups of blocks into subsystems</a:t>
            </a:r>
          </a:p>
          <a:p>
            <a:pPr lvl="2"/>
            <a:r>
              <a:rPr lang="en-US" dirty="0"/>
              <a:t>Subsystems have inputs and outputs like regular blocks</a:t>
            </a:r>
          </a:p>
          <a:p>
            <a:pPr lvl="1"/>
            <a:r>
              <a:rPr lang="en-US" dirty="0"/>
              <a:t>Store commonly used custom blocks and subsystems in a Simulink library and make simulations blocks link to the library</a:t>
            </a:r>
          </a:p>
          <a:p>
            <a:pPr lvl="2"/>
            <a:r>
              <a:rPr lang="en-US" dirty="0"/>
              <a:t>When a change is made to the library block, all instances of that block change</a:t>
            </a:r>
          </a:p>
          <a:p>
            <a:pPr lvl="1"/>
            <a:r>
              <a:rPr lang="en-US" dirty="0"/>
              <a:t>If you are copying and pasting a custom block and it is not a library link, you are doing something wrong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EC96E-690E-4091-9463-87802ACBD36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94886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Systems Tool Kit (STK)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STK is a system modeling and mission design software by AGI</a:t>
            </a:r>
          </a:p>
          <a:p>
            <a:r>
              <a:rPr lang="en-US" dirty="0" err="1"/>
              <a:t>Astrogator</a:t>
            </a:r>
            <a:r>
              <a:rPr lang="en-US" dirty="0"/>
              <a:t> module can be used to define satellite orbits and plan maneuvers</a:t>
            </a:r>
          </a:p>
          <a:p>
            <a:pPr lvl="1"/>
            <a:r>
              <a:rPr lang="en-US" dirty="0"/>
              <a:t>High Precision Orbit Propagator available</a:t>
            </a:r>
          </a:p>
          <a:p>
            <a:r>
              <a:rPr lang="en-US" dirty="0"/>
              <a:t>STK can compute access to ground station</a:t>
            </a:r>
          </a:p>
          <a:p>
            <a:r>
              <a:rPr lang="en-US" dirty="0"/>
              <a:t>STK can compute solar power generation</a:t>
            </a:r>
          </a:p>
          <a:p>
            <a:r>
              <a:rPr lang="en-US" dirty="0"/>
              <a:t>Interface between STK and MATLAB is available</a:t>
            </a:r>
          </a:p>
          <a:p>
            <a:r>
              <a:rPr lang="en-US" dirty="0"/>
              <a:t>STK can display the satellite in certain attitude configurations, but will not propagate attitude (as far as I know)</a:t>
            </a:r>
          </a:p>
        </p:txBody>
      </p:sp>
      <p:pic>
        <p:nvPicPr>
          <p:cNvPr id="8194" name="Picture 2" descr="Image result for systems tool kit log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3989" y="205581"/>
            <a:ext cx="2571750" cy="1552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EC96E-690E-4091-9463-87802ACBD36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184256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Astrogator</a:t>
            </a:r>
            <a:r>
              <a:rPr lang="en-US" dirty="0"/>
              <a:t> and </a:t>
            </a:r>
            <a:r>
              <a:rPr lang="en-US" dirty="0" err="1"/>
              <a:t>Targeter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Astrogator’s</a:t>
            </a:r>
            <a:r>
              <a:rPr lang="en-US" dirty="0"/>
              <a:t> </a:t>
            </a:r>
            <a:r>
              <a:rPr lang="en-US" dirty="0" err="1"/>
              <a:t>targeter</a:t>
            </a:r>
            <a:r>
              <a:rPr lang="en-US" dirty="0"/>
              <a:t> will use numerical optimization techniques to vary certain simulation parameters until a desired objective is met</a:t>
            </a:r>
          </a:p>
          <a:p>
            <a:pPr lvl="1"/>
            <a:r>
              <a:rPr lang="en-US" dirty="0"/>
              <a:t>You must already have a good understanding of the system to use </a:t>
            </a:r>
            <a:r>
              <a:rPr lang="en-US" dirty="0" err="1"/>
              <a:t>astrogator</a:t>
            </a:r>
            <a:r>
              <a:rPr lang="en-US" dirty="0"/>
              <a:t> effectively</a:t>
            </a:r>
          </a:p>
          <a:p>
            <a:pPr lvl="1"/>
            <a:r>
              <a:rPr lang="en-US" dirty="0"/>
              <a:t>You must know which parameters to vary and have good initial guesses</a:t>
            </a:r>
          </a:p>
          <a:p>
            <a:pPr lvl="2"/>
            <a:r>
              <a:rPr lang="en-US" dirty="0" err="1"/>
              <a:t>Targeter</a:t>
            </a:r>
            <a:r>
              <a:rPr lang="en-US" dirty="0"/>
              <a:t> may not converge otherwise</a:t>
            </a:r>
          </a:p>
          <a:p>
            <a:pPr lvl="1"/>
            <a:r>
              <a:rPr lang="en-US" dirty="0" err="1"/>
              <a:t>Hohmann</a:t>
            </a:r>
            <a:r>
              <a:rPr lang="en-US" dirty="0"/>
              <a:t> transfer using </a:t>
            </a:r>
            <a:r>
              <a:rPr lang="en-US" dirty="0" err="1"/>
              <a:t>targeter</a:t>
            </a:r>
            <a:r>
              <a:rPr lang="en-US" dirty="0"/>
              <a:t> demonstrated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EC96E-690E-4091-9463-87802ACBD36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322613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594671"/>
          </a:xfrm>
        </p:spPr>
        <p:txBody>
          <a:bodyPr>
            <a:normAutofit fontScale="90000"/>
          </a:bodyPr>
          <a:lstStyle/>
          <a:p>
            <a:r>
              <a:rPr lang="en-US" dirty="0" err="1"/>
              <a:t>Kerbal</a:t>
            </a:r>
            <a:r>
              <a:rPr lang="en-US" dirty="0"/>
              <a:t> Space Program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101" y="594671"/>
            <a:ext cx="11337993" cy="1938979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Game that allows player to build and launch rockets and space planes</a:t>
            </a:r>
          </a:p>
          <a:p>
            <a:r>
              <a:rPr lang="en-US" dirty="0"/>
              <a:t>Translational and rotational equations of motions numerically integrated when engines firing, attitude control actuators in use, or in planet atmosphere</a:t>
            </a:r>
          </a:p>
          <a:p>
            <a:r>
              <a:rPr lang="en-US" dirty="0"/>
              <a:t>Kepler’s laws and patched conics method used to determine trajectory when coasting in orbit</a:t>
            </a:r>
          </a:p>
          <a:p>
            <a:r>
              <a:rPr lang="en-US" dirty="0"/>
              <a:t>PD attitude control available</a:t>
            </a:r>
          </a:p>
          <a:p>
            <a:r>
              <a:rPr lang="en-US" dirty="0"/>
              <a:t>Gives a good intuitive feel of orbital mechanics and attitude dynamics</a:t>
            </a:r>
          </a:p>
        </p:txBody>
      </p:sp>
      <p:pic>
        <p:nvPicPr>
          <p:cNvPr id="8194" name="Picture 2" descr="Image result for kerbal space progra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101" y="2533650"/>
            <a:ext cx="10782300" cy="4324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EC96E-690E-4091-9463-87802ACBD36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812057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Attitude Determination and Control Systems (ADACS)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Responsible for determining satellite orientation and pointing satellite correctly</a:t>
            </a:r>
          </a:p>
          <a:p>
            <a:r>
              <a:rPr lang="en-US" dirty="0"/>
              <a:t>Necessary to properly orient science, power, propulsion, and communication devices</a:t>
            </a: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1" y="4343401"/>
            <a:ext cx="2409825" cy="235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4825" y="4615748"/>
            <a:ext cx="2514600" cy="188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4495800"/>
            <a:ext cx="261697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CEC32-B4AE-4990-8D24-D0ED70812152}" type="slidenum">
              <a:rPr lang="en-US" altLang="en-US" smtClean="0"/>
              <a:pPr/>
              <a:t>18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02056692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714153"/>
            <a:ext cx="8229600" cy="1143000"/>
          </a:xfrm>
        </p:spPr>
        <p:txBody>
          <a:bodyPr/>
          <a:lstStyle/>
          <a:p>
            <a:r>
              <a:rPr lang="en-US" dirty="0"/>
              <a:t>ADACS Sensors and Actuators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1552353"/>
            <a:ext cx="3991120" cy="3172047"/>
          </a:xfrm>
        </p:spPr>
        <p:txBody>
          <a:bodyPr>
            <a:normAutofit/>
          </a:bodyPr>
          <a:lstStyle/>
          <a:p>
            <a:r>
              <a:rPr lang="en-US" dirty="0"/>
              <a:t>Reaction Wheels (3)</a:t>
            </a:r>
          </a:p>
          <a:p>
            <a:r>
              <a:rPr lang="en-US" dirty="0"/>
              <a:t>Magnetorquers (3)</a:t>
            </a:r>
          </a:p>
          <a:p>
            <a:r>
              <a:rPr lang="en-US" dirty="0"/>
              <a:t>Magnetometer (3-axis)</a:t>
            </a:r>
          </a:p>
          <a:p>
            <a:r>
              <a:rPr lang="en-US" dirty="0"/>
              <a:t>Rate Gyros (3-axis)</a:t>
            </a:r>
          </a:p>
          <a:p>
            <a:r>
              <a:rPr lang="en-US" dirty="0"/>
              <a:t>Sun Sensors </a:t>
            </a:r>
          </a:p>
          <a:p>
            <a:pPr lvl="1"/>
            <a:r>
              <a:rPr lang="en-US" sz="2000" dirty="0"/>
              <a:t>Position Sensitive Detectors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52382" y="1642574"/>
            <a:ext cx="2115065" cy="312390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5" t="18983" r="-1525" b="16978"/>
          <a:stretch/>
        </p:blipFill>
        <p:spPr>
          <a:xfrm>
            <a:off x="4191000" y="4582634"/>
            <a:ext cx="2648240" cy="2261190"/>
          </a:xfrm>
          <a:prstGeom prst="rect">
            <a:avLst/>
          </a:prstGeom>
        </p:spPr>
      </p:pic>
      <p:pic>
        <p:nvPicPr>
          <p:cNvPr id="7" name="Picture 2" descr="SparkFun Triple Axis Magnetometer Breakout - HMC5883L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61" t="5035" r="7244"/>
          <a:stretch/>
        </p:blipFill>
        <p:spPr bwMode="auto">
          <a:xfrm>
            <a:off x="6819828" y="4295767"/>
            <a:ext cx="1722474" cy="2548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Position Sensitive Detectors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4322" y="4847172"/>
            <a:ext cx="2143125" cy="1666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5120" y="1642574"/>
            <a:ext cx="3027182" cy="25743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4156" y="4484706"/>
            <a:ext cx="1776845" cy="2349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CEC32-B4AE-4990-8D24-D0ED70812152}" type="slidenum">
              <a:rPr lang="en-US" altLang="en-US" smtClean="0"/>
              <a:pPr/>
              <a:t>19</a:t>
            </a:fld>
            <a:endParaRPr lang="en-US" altLang="en-US" dirty="0"/>
          </a:p>
        </p:txBody>
      </p:sp>
      <p:cxnSp>
        <p:nvCxnSpPr>
          <p:cNvPr id="13" name="Straight Arrow Connector 12"/>
          <p:cNvCxnSpPr/>
          <p:nvPr/>
        </p:nvCxnSpPr>
        <p:spPr>
          <a:xfrm flipH="1">
            <a:off x="4191000" y="4216882"/>
            <a:ext cx="1600200" cy="73611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592322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Simulating a Satellite’s Orbit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515566" y="1825625"/>
                <a:ext cx="11138170" cy="4351338"/>
              </a:xfrm>
            </p:spPr>
            <p:txBody>
              <a:bodyPr>
                <a:normAutofit fontScale="85000" lnSpcReduction="10000"/>
              </a:bodyPr>
              <a:lstStyle/>
              <a:p>
                <a:r>
                  <a:rPr lang="en-US" dirty="0"/>
                  <a:t>The equations of motion for a thrusting spacecraft are simple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𝑚</m:t>
                      </m:r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𝒂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𝑭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𝒄</m:t>
                      </m:r>
                      <m:acc>
                        <m:accPr>
                          <m:chr m:val="̇"/>
                          <m:ctrlPr>
                            <a:rPr lang="en-US" b="1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𝑚</m:t>
                          </m:r>
                        </m:e>
                      </m:acc>
                    </m:oMath>
                  </m:oMathPara>
                </a14:m>
                <a:endParaRPr lang="en-US" b="0" dirty="0"/>
              </a:p>
              <a:p>
                <a:r>
                  <a:rPr lang="en-US" b="1" dirty="0"/>
                  <a:t>a</a:t>
                </a:r>
                <a:r>
                  <a:rPr lang="en-US" dirty="0"/>
                  <a:t> is the acceleration of the spacecraft (in an inertial reference frame)</a:t>
                </a:r>
              </a:p>
              <a:p>
                <a:r>
                  <a:rPr lang="en-US" b="1" dirty="0"/>
                  <a:t>F</a:t>
                </a:r>
                <a:r>
                  <a:rPr lang="en-US" dirty="0"/>
                  <a:t> is the summation of applied external forces</a:t>
                </a:r>
              </a:p>
              <a:p>
                <a:r>
                  <a:rPr lang="en-US" b="1" dirty="0"/>
                  <a:t>c</a:t>
                </a:r>
                <a:r>
                  <a:rPr lang="en-US" dirty="0"/>
                  <a:t> is the engine exhaust velocity vector relative to the spacecraft</a:t>
                </a:r>
              </a:p>
              <a:p>
                <a14:m>
                  <m:oMath xmlns:m="http://schemas.openxmlformats.org/officeDocument/2006/math">
                    <m:acc>
                      <m:accPr>
                        <m:chr m:val="̇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</m:acc>
                  </m:oMath>
                </a14:m>
                <a:r>
                  <a:rPr lang="en-US" b="1" dirty="0"/>
                  <a:t> </a:t>
                </a:r>
                <a:r>
                  <a:rPr lang="en-US" dirty="0"/>
                  <a:t>is the time rate of change of mass due to burning propellant</a:t>
                </a:r>
              </a:p>
              <a:p>
                <a:r>
                  <a:rPr lang="en-US" dirty="0"/>
                  <a:t>The equations of motion simplify to Newton’s second law if there is no change in mass over time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>
                          <a:latin typeface="Cambria Math" panose="02040503050406030204" pitchFamily="18" charset="0"/>
                        </a:rPr>
                        <m:t>𝒂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𝑭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𝑚</m:t>
                          </m:r>
                        </m:den>
                      </m:f>
                    </m:oMath>
                  </m:oMathPara>
                </a14:m>
                <a:endParaRPr lang="en-US" dirty="0"/>
              </a:p>
              <a:p>
                <a:r>
                  <a:rPr lang="en-US" dirty="0"/>
                  <a:t>The acceleration can be numerically integrated to get velocity and position over time</a:t>
                </a:r>
              </a:p>
              <a:p>
                <a:pPr marL="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515566" y="1825625"/>
                <a:ext cx="11138170" cy="4351338"/>
              </a:xfrm>
              <a:blipFill>
                <a:blip r:embed="rId2"/>
                <a:stretch>
                  <a:fillRect l="-766" t="-2661" r="-76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EC96E-690E-4091-9463-87802ACBD36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67404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457200"/>
            <a:ext cx="9144000" cy="1143000"/>
          </a:xfrm>
        </p:spPr>
        <p:txBody>
          <a:bodyPr/>
          <a:lstStyle/>
          <a:p>
            <a:r>
              <a:rPr lang="en-US" sz="4000" dirty="0"/>
              <a:t>Coordinate Frames in ADACS Algorithms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1200" y="1371600"/>
            <a:ext cx="8458200" cy="2743200"/>
          </a:xfrm>
        </p:spPr>
        <p:txBody>
          <a:bodyPr>
            <a:normAutofit/>
          </a:bodyPr>
          <a:lstStyle/>
          <a:p>
            <a:r>
              <a:rPr lang="en-US" dirty="0"/>
              <a:t>Earth Fixed Inertial Frame – Origin at Earth center, x-axis toward vernal equinox, z-axis through North Pole</a:t>
            </a:r>
          </a:p>
          <a:p>
            <a:r>
              <a:rPr lang="en-US" dirty="0"/>
              <a:t>Orbital Frame – Origin at satellite cm, x-axis aligned with velocity, z-axis toward Earth</a:t>
            </a:r>
          </a:p>
          <a:p>
            <a:r>
              <a:rPr lang="en-US" dirty="0"/>
              <a:t>Satellite Body Frame – Origin at satellite cm and moves with the satellite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4114800"/>
            <a:ext cx="5740042" cy="2737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CEC32-B4AE-4990-8D24-D0ED70812152}" type="slidenum">
              <a:rPr lang="en-US" altLang="en-US" smtClean="0"/>
              <a:pPr/>
              <a:t>20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73113393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Obtaining and using Direction Cosine Matrices (DCMs)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838200" y="1825625"/>
                <a:ext cx="8422532" cy="4351338"/>
              </a:xfrm>
            </p:spPr>
            <p:txBody>
              <a:bodyPr>
                <a:normAutofit fontScale="92500" lnSpcReduction="10000"/>
              </a:bodyPr>
              <a:lstStyle/>
              <a:p>
                <a:r>
                  <a:rPr lang="en-US" dirty="0"/>
                  <a:t>A direction cosine matrix transforms vectors from one frame to another</a:t>
                </a:r>
              </a:p>
              <a:p>
                <a:pPr lvl="1"/>
                <a:r>
                  <a:rPr lang="en-US" dirty="0"/>
                  <a:t>The vector does not change (it is a physical quantity in space), only the way of describing it changes</a:t>
                </a:r>
              </a:p>
              <a:p>
                <a:r>
                  <a:rPr lang="en-US" dirty="0"/>
                  <a:t>A DCM transforming from frame A to frame B has column vectors which are the basis vectors of frame A expressed in frame B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Pre>
                        <m:sPre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PrePr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</m:sub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𝐵</m:t>
                          </m:r>
                        </m:sup>
                        <m:e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𝑹</m:t>
                          </m:r>
                        </m:e>
                      </m:sPre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Pre>
                                  <m:sPre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PrePr>
                                  <m: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</m:sub>
                                  <m:sup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𝐵</m:t>
                                    </m:r>
                                  </m:sup>
                                  <m:e>
                                    <m:sSub>
                                      <m:sSubPr>
                                        <m:ctrlP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b="1" i="1" smtClean="0">
                                            <a:latin typeface="Cambria Math" panose="02040503050406030204" pitchFamily="18" charset="0"/>
                                          </a:rPr>
                                          <m:t>𝒙</m:t>
                                        </m:r>
                                      </m:e>
                                      <m:sub>
                                        <m: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  <m:t>𝐴</m:t>
                                        </m:r>
                                      </m:sub>
                                    </m:sSub>
                                  </m:e>
                                </m:sPre>
                              </m:e>
                              <m:e>
                                <m:sPre>
                                  <m:sPre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PrePr>
                                  <m:sub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</m:sub>
                                  <m:sup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𝐵</m:t>
                                    </m:r>
                                  </m:sup>
                                  <m:e>
                                    <m:sSub>
                                      <m:sSubPr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b="1" i="1" smtClean="0">
                                            <a:latin typeface="Cambria Math" panose="02040503050406030204" pitchFamily="18" charset="0"/>
                                          </a:rPr>
                                          <m:t>𝒚</m:t>
                                        </m:r>
                                      </m:e>
                                      <m:sub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𝐴</m:t>
                                        </m:r>
                                      </m:sub>
                                    </m:sSub>
                                  </m:e>
                                </m:sPre>
                              </m:e>
                              <m:e>
                                <m:sPre>
                                  <m:sPre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sPrePr>
                                  <m:sub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 </m:t>
                                    </m:r>
                                  </m:sub>
                                  <m:sup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𝐵</m:t>
                                    </m:r>
                                  </m:sup>
                                  <m:e>
                                    <m:sSub>
                                      <m:sSubPr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b="1" i="1" smtClean="0">
                                            <a:latin typeface="Cambria Math" panose="02040503050406030204" pitchFamily="18" charset="0"/>
                                          </a:rPr>
                                          <m:t>𝒛</m:t>
                                        </m:r>
                                      </m:e>
                                      <m:sub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𝐴</m:t>
                                        </m:r>
                                      </m:sub>
                                    </m:sSub>
                                  </m:e>
                                </m:sPre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Pre>
                        <m:sPrePr>
                          <m:ctrlPr>
                            <a:rPr lang="en-US" b="1" i="1" smtClean="0">
                              <a:latin typeface="Cambria Math" panose="02040503050406030204" pitchFamily="18" charset="0"/>
                            </a:rPr>
                          </m:ctrlPr>
                        </m:sPrePr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</m:sub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𝐵</m:t>
                          </m:r>
                        </m:sup>
                        <m:e>
                          <m:r>
                            <a:rPr lang="en-US" b="1" i="1">
                              <a:latin typeface="Cambria Math" panose="02040503050406030204" pitchFamily="18" charset="0"/>
                            </a:rPr>
                            <m:t>𝒓</m:t>
                          </m:r>
                        </m:e>
                      </m:sPre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sPre>
                        <m:sPre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PrePr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𝐴</m:t>
                          </m:r>
                        </m:sub>
                        <m: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𝐵</m:t>
                          </m:r>
                        </m:sup>
                        <m:e>
                          <m:r>
                            <a:rPr lang="en-US" b="1" i="1">
                              <a:latin typeface="Cambria Math" panose="02040503050406030204" pitchFamily="18" charset="0"/>
                            </a:rPr>
                            <m:t>𝑹</m:t>
                          </m:r>
                          <m:sPre>
                            <m:sPrePr>
                              <m:ctrlPr>
                                <a:rPr lang="en-US" b="1" i="1" smtClean="0">
                                  <a:latin typeface="Cambria Math" panose="02040503050406030204" pitchFamily="18" charset="0"/>
                                </a:rPr>
                              </m:ctrlPr>
                            </m:sPrePr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sub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</m:sup>
                            <m:e>
                              <m:r>
                                <a:rPr lang="en-US" b="1" i="1" smtClean="0">
                                  <a:latin typeface="Cambria Math" panose="02040503050406030204" pitchFamily="18" charset="0"/>
                                </a:rPr>
                                <m:t>𝒓</m:t>
                              </m:r>
                            </m:e>
                          </m:sPre>
                        </m:e>
                      </m:sPre>
                    </m:oMath>
                  </m:oMathPara>
                </a14:m>
                <a:endParaRPr lang="en-US" dirty="0"/>
              </a:p>
              <a:p>
                <a:r>
                  <a:rPr lang="en-US" dirty="0"/>
                  <a:t>The inverse of a DCM is it’s transpose and reverses the transformation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Pre>
                        <m:sPre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PrePr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𝐴</m:t>
                          </m:r>
                        </m:sub>
                        <m: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𝐵</m:t>
                          </m:r>
                        </m:sup>
                        <m:e>
                          <m:r>
                            <a:rPr lang="en-US" b="1" i="1">
                              <a:latin typeface="Cambria Math" panose="02040503050406030204" pitchFamily="18" charset="0"/>
                            </a:rPr>
                            <m:t>𝑹</m:t>
                          </m:r>
                        </m:e>
                      </m:sPre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=</m:t>
                      </m:r>
                      <m:sPre>
                        <m:sPre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PrePr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𝐵</m:t>
                          </m:r>
                        </m:sub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</m:sup>
                        <m:e>
                          <m:sSup>
                            <m:sSupPr>
                              <m:ctrlPr>
                                <a:rPr lang="en-US" b="1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1" i="1">
                                  <a:latin typeface="Cambria Math" panose="02040503050406030204" pitchFamily="18" charset="0"/>
                                </a:rPr>
                                <m:t>𝑹</m:t>
                              </m:r>
                            </m:e>
                            <m:sup>
                              <m:r>
                                <a:rPr lang="en-US" b="1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b="1" i="1" smtClean="0">
                                  <a:latin typeface="Cambria Math" panose="02040503050406030204" pitchFamily="18" charset="0"/>
                                </a:rPr>
                                <m:t>𝟏</m:t>
                              </m:r>
                            </m:sup>
                          </m:sSup>
                        </m:e>
                      </m:sPre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sPre>
                        <m:sPre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PrePr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𝐵</m:t>
                          </m:r>
                        </m:sub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</m:sup>
                        <m:e>
                          <m:sSup>
                            <m:sSupPr>
                              <m:ctrlPr>
                                <a:rPr lang="en-US" b="1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1" i="1">
                                  <a:latin typeface="Cambria Math" panose="02040503050406030204" pitchFamily="18" charset="0"/>
                                </a:rPr>
                                <m:t>𝑹</m:t>
                              </m:r>
                            </m:e>
                            <m:sup>
                              <m:r>
                                <a:rPr lang="en-US" b="1" i="1" smtClean="0">
                                  <a:latin typeface="Cambria Math" panose="02040503050406030204" pitchFamily="18" charset="0"/>
                                </a:rPr>
                                <m:t>𝑻</m:t>
                              </m:r>
                            </m:sup>
                          </m:sSup>
                        </m:e>
                      </m:sPre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825625"/>
                <a:ext cx="8422532" cy="4351338"/>
              </a:xfrm>
              <a:blipFill>
                <a:blip r:embed="rId2"/>
                <a:stretch>
                  <a:fillRect l="-1159" t="-2801" r="-137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4" descr="http://www.tobynorris.com/work/prog/csharp/quatview/help/orientations_and_quaternionsb4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16"/>
          <a:stretch/>
        </p:blipFill>
        <p:spPr bwMode="auto">
          <a:xfrm>
            <a:off x="9260732" y="3200401"/>
            <a:ext cx="2818457" cy="2696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EC96E-690E-4091-9463-87802ACBD362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63915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Quaternions and Spatial Rotations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93451" y="1527242"/>
                <a:ext cx="8889460" cy="5330758"/>
              </a:xfrm>
            </p:spPr>
            <p:txBody>
              <a:bodyPr>
                <a:normAutofit fontScale="92500" lnSpcReduction="20000"/>
              </a:bodyPr>
              <a:lstStyle/>
              <a:p>
                <a:r>
                  <a:rPr lang="en-US" dirty="0"/>
                  <a:t>Quaternions rotate a vector by angle 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𝜃</m:t>
                    </m:r>
                  </m:oMath>
                </a14:m>
                <a:r>
                  <a:rPr lang="en-US" dirty="0"/>
                  <a:t> about an axis </a:t>
                </a:r>
                <a:r>
                  <a:rPr lang="en-US" b="1" i="1" dirty="0"/>
                  <a:t>n</a:t>
                </a:r>
                <a:r>
                  <a:rPr lang="en-US" dirty="0"/>
                  <a:t> within the same reference frame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𝑞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func>
                                  <m:func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  <m:brk m:alnAt="7"/>
                                      </m:rPr>
                                      <a:rPr lang="en-US" b="0" i="0" smtClean="0">
                                        <a:latin typeface="Cambria Math" panose="02040503050406030204" pitchFamily="18" charset="0"/>
                                      </a:rPr>
                                      <m:t>c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en-US" b="0" i="0" smtClean="0">
                                        <a:latin typeface="Cambria Math" panose="02040503050406030204" pitchFamily="18" charset="0"/>
                                      </a:rPr>
                                      <m:t>os</m:t>
                                    </m:r>
                                  </m:fName>
                                  <m:e>
                                    <m:d>
                                      <m:dPr>
                                        <m:ctrlP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b="0" i="1" smtClean="0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𝜃</m:t>
                                        </m:r>
                                        <m:r>
                                          <a:rPr lang="en-US" b="0" i="1" smtClean="0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/2</m:t>
                                        </m:r>
                                      </m:e>
                                    </m:d>
                                  </m:e>
                                </m:func>
                              </m:e>
                            </m:mr>
                            <m:mr>
                              <m:e>
                                <m:func>
                                  <m:func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sSub>
                                      <m:sSubPr>
                                        <m:ctrlP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  <m:t>𝑛</m:t>
                                        </m:r>
                                      </m:e>
                                      <m:sub>
                                        <m: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</m:sub>
                                    </m:sSub>
                                    <m:r>
                                      <m:rPr>
                                        <m:sty m:val="p"/>
                                      </m:rPr>
                                      <a:rPr lang="en-US" b="0" i="0" smtClean="0">
                                        <a:latin typeface="Cambria Math" panose="02040503050406030204" pitchFamily="18" charset="0"/>
                                      </a:rPr>
                                      <m:t>sin</m:t>
                                    </m:r>
                                  </m:fName>
                                  <m:e>
                                    <m:d>
                                      <m:dPr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𝜃</m:t>
                                        </m:r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/2</m:t>
                                        </m:r>
                                      </m:e>
                                    </m:d>
                                  </m:e>
                                </m:func>
                              </m:e>
                            </m:mr>
                            <m:mr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1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func>
                                        <m:funcPr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funcPr>
                                        <m:fName>
                                          <m:sSub>
                                            <m:sSubPr>
                                              <m:ctrlPr>
                                                <a:rPr lang="en-US" b="0" i="1" smtClean="0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n-US" b="0" i="1" smtClean="0">
                                                  <a:latin typeface="Cambria Math" panose="02040503050406030204" pitchFamily="18" charset="0"/>
                                                </a:rPr>
                                                <m:t>𝑛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b="0" i="1" smtClean="0">
                                                  <a:latin typeface="Cambria Math" panose="02040503050406030204" pitchFamily="18" charset="0"/>
                                                </a:rPr>
                                                <m:t>𝑦</m:t>
                                              </m:r>
                                            </m:sub>
                                          </m:sSub>
                                          <m:r>
                                            <m:rPr>
                                              <m:sty m:val="p"/>
                                            </m:rPr>
                                            <a:rPr lang="en-US">
                                              <a:latin typeface="Cambria Math" panose="02040503050406030204" pitchFamily="18" charset="0"/>
                                            </a:rPr>
                                            <m:t>sin</m:t>
                                          </m:r>
                                        </m:fName>
                                        <m:e>
                                          <m:d>
                                            <m:dPr>
                                              <m:ctrlPr>
                                                <a:rPr lang="en-US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dPr>
                                            <m:e>
                                              <m:r>
                                                <a:rPr lang="en-US" i="1">
                                                  <a:latin typeface="Cambria Math" panose="02040503050406030204" pitchFamily="18" charset="0"/>
                                                  <a:ea typeface="Cambria Math" panose="02040503050406030204" pitchFamily="18" charset="0"/>
                                                </a:rPr>
                                                <m:t>𝜃</m:t>
                                              </m:r>
                                              <m:r>
                                                <a:rPr lang="en-US" i="1">
                                                  <a:latin typeface="Cambria Math" panose="02040503050406030204" pitchFamily="18" charset="0"/>
                                                  <a:ea typeface="Cambria Math" panose="02040503050406030204" pitchFamily="18" charset="0"/>
                                                </a:rPr>
                                                <m:t>/2</m:t>
                                              </m:r>
                                            </m:e>
                                          </m:d>
                                        </m:e>
                                      </m:func>
                                    </m:e>
                                  </m:mr>
                                  <m:mr>
                                    <m:e>
                                      <m:func>
                                        <m:funcPr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funcPr>
                                        <m:fName>
                                          <m:sSub>
                                            <m:sSubPr>
                                              <m:ctrlPr>
                                                <a:rPr lang="en-US" b="0" i="1" smtClean="0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n-US" b="0" i="1" smtClean="0">
                                                  <a:latin typeface="Cambria Math" panose="02040503050406030204" pitchFamily="18" charset="0"/>
                                                </a:rPr>
                                                <m:t>𝑛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b="0" i="1" smtClean="0">
                                                  <a:latin typeface="Cambria Math" panose="02040503050406030204" pitchFamily="18" charset="0"/>
                                                </a:rPr>
                                                <m:t>𝑧</m:t>
                                              </m:r>
                                            </m:sub>
                                          </m:sSub>
                                          <m:r>
                                            <m:rPr>
                                              <m:sty m:val="p"/>
                                            </m:rPr>
                                            <a:rPr lang="en-US">
                                              <a:latin typeface="Cambria Math" panose="02040503050406030204" pitchFamily="18" charset="0"/>
                                            </a:rPr>
                                            <m:t>sin</m:t>
                                          </m:r>
                                        </m:fName>
                                        <m:e>
                                          <m:d>
                                            <m:dPr>
                                              <m:ctrlPr>
                                                <a:rPr lang="en-US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dPr>
                                            <m:e>
                                              <m:r>
                                                <a:rPr lang="en-US" i="1">
                                                  <a:latin typeface="Cambria Math" panose="02040503050406030204" pitchFamily="18" charset="0"/>
                                                  <a:ea typeface="Cambria Math" panose="02040503050406030204" pitchFamily="18" charset="0"/>
                                                </a:rPr>
                                                <m:t>𝜃</m:t>
                                              </m:r>
                                              <m:r>
                                                <a:rPr lang="en-US" i="1">
                                                  <a:latin typeface="Cambria Math" panose="02040503050406030204" pitchFamily="18" charset="0"/>
                                                  <a:ea typeface="Cambria Math" panose="02040503050406030204" pitchFamily="18" charset="0"/>
                                                </a:rPr>
                                                <m:t>/2</m:t>
                                              </m:r>
                                            </m:e>
                                          </m:d>
                                        </m:e>
                                      </m:func>
                                    </m:e>
                                  </m:mr>
                                </m:m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dirty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b="1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𝒓</m:t>
                          </m:r>
                        </m:e>
                        <m:sup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𝑞</m:t>
                      </m:r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𝒓</m:t>
                      </m:r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𝑞</m:t>
                          </m:r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</m:sSup>
                    </m:oMath>
                  </m:oMathPara>
                </a14:m>
                <a:endParaRPr lang="en-US" b="1" dirty="0"/>
              </a:p>
              <a:p>
                <a:r>
                  <a:rPr lang="en-US" dirty="0"/>
                  <a:t>The representation of the rotated vector in the original frame is identical to the representation of the original vector in a frame that has been rotated by angle </a:t>
                </a:r>
                <a14:m>
                  <m:oMath xmlns:m="http://schemas.openxmlformats.org/officeDocument/2006/math">
                    <m:r>
                      <a:rPr lang="en-US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𝜃</m:t>
                    </m:r>
                  </m:oMath>
                </a14:m>
                <a:r>
                  <a:rPr lang="en-US" dirty="0"/>
                  <a:t> about the axis </a:t>
                </a:r>
                <a:r>
                  <a:rPr lang="en-US" b="1" i="1" dirty="0"/>
                  <a:t>n</a:t>
                </a:r>
                <a:endParaRPr lang="en-US" dirty="0"/>
              </a:p>
              <a:p>
                <a:r>
                  <a:rPr lang="en-US" dirty="0"/>
                  <a:t>Alternative definitions of quaternion arithmetic have been defined to make the frame rotation angle positive instead of negative 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𝜃</m:t>
                    </m:r>
                  </m:oMath>
                </a14:m>
                <a:r>
                  <a:rPr lang="en-US" dirty="0"/>
                  <a:t> </a:t>
                </a:r>
              </a:p>
              <a:p>
                <a:pPr lvl="1"/>
                <a:r>
                  <a:rPr lang="en-US" dirty="0"/>
                  <a:t>Makes it very easy to make sign errors</a:t>
                </a:r>
              </a:p>
              <a:p>
                <a:r>
                  <a:rPr lang="en-US" dirty="0"/>
                  <a:t>We will work with the canonical quaternion definitions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93451" y="1527242"/>
                <a:ext cx="8889460" cy="5330758"/>
              </a:xfrm>
              <a:blipFill>
                <a:blip r:embed="rId2"/>
                <a:stretch>
                  <a:fillRect l="-1029" t="-297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6" descr="http://4.bp.blogspot.com/-zvT0dL_aGYk/Thbnp1ALKdI/AAAAAAAAABo/5pnMvD3INlw/s1600/quaternion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6341" y="0"/>
            <a:ext cx="3178097" cy="2780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EC96E-690E-4091-9463-87802ACBD362}" type="slidenum">
              <a:rPr lang="en-US" smtClean="0"/>
              <a:t>22</a:t>
            </a:fld>
            <a:endParaRPr lang="en-US"/>
          </a:p>
        </p:txBody>
      </p:sp>
      <p:grpSp>
        <p:nvGrpSpPr>
          <p:cNvPr id="23" name="Group 22"/>
          <p:cNvGrpSpPr/>
          <p:nvPr/>
        </p:nvGrpSpPr>
        <p:grpSpPr>
          <a:xfrm>
            <a:off x="9428857" y="3360420"/>
            <a:ext cx="1541510" cy="1124680"/>
            <a:chOff x="10180320" y="3573780"/>
            <a:chExt cx="1541510" cy="1124680"/>
          </a:xfrm>
        </p:grpSpPr>
        <p:cxnSp>
          <p:nvCxnSpPr>
            <p:cNvPr id="7" name="Straight Arrow Connector 6"/>
            <p:cNvCxnSpPr/>
            <p:nvPr/>
          </p:nvCxnSpPr>
          <p:spPr>
            <a:xfrm>
              <a:off x="10194587" y="4688733"/>
              <a:ext cx="1527243" cy="9727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1" name="Straight Arrow Connector 10"/>
            <p:cNvCxnSpPr/>
            <p:nvPr/>
          </p:nvCxnSpPr>
          <p:spPr>
            <a:xfrm flipH="1" flipV="1">
              <a:off x="10180320" y="3573780"/>
              <a:ext cx="7620" cy="111252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16" name="Straight Arrow Connector 15"/>
          <p:cNvCxnSpPr/>
          <p:nvPr/>
        </p:nvCxnSpPr>
        <p:spPr>
          <a:xfrm flipV="1">
            <a:off x="9436477" y="4053840"/>
            <a:ext cx="1082040" cy="4191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V="1">
            <a:off x="9436477" y="3695700"/>
            <a:ext cx="693420" cy="77724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9" name="Arc 18"/>
          <p:cNvSpPr/>
          <p:nvPr/>
        </p:nvSpPr>
        <p:spPr>
          <a:xfrm>
            <a:off x="9324285" y="4237526"/>
            <a:ext cx="385215" cy="411438"/>
          </a:xfrm>
          <a:prstGeom prst="arc">
            <a:avLst>
              <a:gd name="adj1" fmla="val 17794053"/>
              <a:gd name="adj2" fmla="val 20331646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0" name="TextBox 19"/>
              <p:cNvSpPr txBox="1"/>
              <p:nvPr/>
            </p:nvSpPr>
            <p:spPr>
              <a:xfrm>
                <a:off x="9797778" y="3967831"/>
                <a:ext cx="24384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𝜃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97778" y="3967831"/>
                <a:ext cx="243840" cy="369332"/>
              </a:xfrm>
              <a:prstGeom prst="rect">
                <a:avLst/>
              </a:prstGeom>
              <a:blipFill>
                <a:blip r:embed="rId4"/>
                <a:stretch>
                  <a:fillRect r="-25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2" name="Group 31"/>
          <p:cNvGrpSpPr/>
          <p:nvPr/>
        </p:nvGrpSpPr>
        <p:grpSpPr>
          <a:xfrm>
            <a:off x="9559001" y="4609295"/>
            <a:ext cx="1706788" cy="1539718"/>
            <a:chOff x="10310464" y="4822655"/>
            <a:chExt cx="1706788" cy="1539718"/>
          </a:xfrm>
        </p:grpSpPr>
        <p:grpSp>
          <p:nvGrpSpPr>
            <p:cNvPr id="24" name="Group 23"/>
            <p:cNvGrpSpPr/>
            <p:nvPr/>
          </p:nvGrpSpPr>
          <p:grpSpPr>
            <a:xfrm rot="1705244">
              <a:off x="10475742" y="5237693"/>
              <a:ext cx="1541510" cy="1124680"/>
              <a:chOff x="10180320" y="3573780"/>
              <a:chExt cx="1541510" cy="1124680"/>
            </a:xfrm>
          </p:grpSpPr>
          <p:cxnSp>
            <p:nvCxnSpPr>
              <p:cNvPr id="25" name="Straight Arrow Connector 24"/>
              <p:cNvCxnSpPr/>
              <p:nvPr/>
            </p:nvCxnSpPr>
            <p:spPr>
              <a:xfrm>
                <a:off x="10194587" y="4688733"/>
                <a:ext cx="1527243" cy="9727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6" name="Straight Arrow Connector 25"/>
              <p:cNvCxnSpPr/>
              <p:nvPr/>
            </p:nvCxnSpPr>
            <p:spPr>
              <a:xfrm flipH="1" flipV="1">
                <a:off x="10180320" y="3573780"/>
                <a:ext cx="7620" cy="111252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27" name="Straight Arrow Connector 26"/>
            <p:cNvCxnSpPr/>
            <p:nvPr/>
          </p:nvCxnSpPr>
          <p:spPr>
            <a:xfrm flipV="1">
              <a:off x="10313541" y="5517070"/>
              <a:ext cx="1082040" cy="41910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9" name="Group 28"/>
            <p:cNvGrpSpPr/>
            <p:nvPr/>
          </p:nvGrpSpPr>
          <p:grpSpPr>
            <a:xfrm>
              <a:off x="10310464" y="4822655"/>
              <a:ext cx="1541510" cy="1124680"/>
              <a:chOff x="10180320" y="3573780"/>
              <a:chExt cx="1541510" cy="1124680"/>
            </a:xfrm>
          </p:grpSpPr>
          <p:cxnSp>
            <p:nvCxnSpPr>
              <p:cNvPr id="30" name="Straight Arrow Connector 29"/>
              <p:cNvCxnSpPr/>
              <p:nvPr/>
            </p:nvCxnSpPr>
            <p:spPr>
              <a:xfrm>
                <a:off x="10194587" y="4688733"/>
                <a:ext cx="1527243" cy="9727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" name="Straight Arrow Connector 30"/>
              <p:cNvCxnSpPr/>
              <p:nvPr/>
            </p:nvCxnSpPr>
            <p:spPr>
              <a:xfrm flipH="1" flipV="1">
                <a:off x="10180320" y="3573780"/>
                <a:ext cx="7620" cy="111252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sp>
        <p:nvSpPr>
          <p:cNvPr id="33" name="Arc 32"/>
          <p:cNvSpPr/>
          <p:nvPr/>
        </p:nvSpPr>
        <p:spPr>
          <a:xfrm>
            <a:off x="9317393" y="5455083"/>
            <a:ext cx="464662" cy="456837"/>
          </a:xfrm>
          <a:prstGeom prst="arc">
            <a:avLst>
              <a:gd name="adj1" fmla="val 16251959"/>
              <a:gd name="adj2" fmla="val 18079774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4" name="TextBox 33"/>
              <p:cNvSpPr txBox="1"/>
              <p:nvPr/>
            </p:nvSpPr>
            <p:spPr>
              <a:xfrm>
                <a:off x="9471823" y="5042269"/>
                <a:ext cx="44787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  <m:r>
                        <a:rPr lang="en-US" sz="14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𝜃</m:t>
                      </m:r>
                    </m:oMath>
                  </m:oMathPara>
                </a14:m>
                <a:endParaRPr lang="en-US" sz="1400" dirty="0"/>
              </a:p>
            </p:txBody>
          </p:sp>
        </mc:Choice>
        <mc:Fallback>
          <p:sp>
            <p:nvSpPr>
              <p:cNvPr id="34" name="TextBox 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71823" y="5042269"/>
                <a:ext cx="447875" cy="307777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5" name="TextBox 34"/>
          <p:cNvSpPr txBox="1"/>
          <p:nvPr/>
        </p:nvSpPr>
        <p:spPr>
          <a:xfrm>
            <a:off x="9192637" y="3063240"/>
            <a:ext cx="3626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y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0977014" y="4152497"/>
            <a:ext cx="3626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x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11077855" y="5515918"/>
            <a:ext cx="3626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x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9199396" y="4458277"/>
            <a:ext cx="3626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y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10025404" y="4578957"/>
            <a:ext cx="3626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Y’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10847022" y="6080384"/>
            <a:ext cx="3626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X’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10476886" y="3831515"/>
            <a:ext cx="3626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10137517" y="3464432"/>
            <a:ext cx="3626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r'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10644118" y="5063537"/>
            <a:ext cx="3626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</a:t>
            </a:r>
          </a:p>
        </p:txBody>
      </p:sp>
    </p:spTree>
    <p:extLst>
      <p:ext uri="{BB962C8B-B14F-4D97-AF65-F5344CB8AC3E}">
        <p14:creationId xmlns:p14="http://schemas.microsoft.com/office/powerpoint/2010/main" val="156266675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Quaternion Arithmetic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26460" y="1468877"/>
                <a:ext cx="11575914" cy="4708086"/>
              </a:xfrm>
            </p:spPr>
            <p:txBody>
              <a:bodyPr>
                <a:normAutofit fontScale="70000" lnSpcReduction="20000"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600" b="0" i="1" smtClean="0">
                          <a:latin typeface="Cambria Math" panose="02040503050406030204" pitchFamily="18" charset="0"/>
                        </a:rPr>
                        <m:t>𝑞</m:t>
                      </m:r>
                      <m:r>
                        <a:rPr lang="en-US" sz="26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600" b="0" i="1" smtClean="0">
                          <a:latin typeface="Cambria Math" panose="02040503050406030204" pitchFamily="18" charset="0"/>
                        </a:rPr>
                        <m:t>𝑑</m:t>
                      </m:r>
                      <m:r>
                        <a:rPr lang="en-US" sz="2600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600" b="0" i="1" smtClean="0">
                          <a:latin typeface="Cambria Math" panose="02040503050406030204" pitchFamily="18" charset="0"/>
                        </a:rPr>
                        <m:t>𝑎𝑖</m:t>
                      </m:r>
                      <m:r>
                        <a:rPr lang="en-US" sz="2600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600" b="0" i="1" smtClean="0">
                          <a:latin typeface="Cambria Math" panose="02040503050406030204" pitchFamily="18" charset="0"/>
                        </a:rPr>
                        <m:t>𝑏𝑗</m:t>
                      </m:r>
                      <m:r>
                        <a:rPr lang="en-US" sz="2600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600" b="0" i="1" smtClean="0">
                          <a:latin typeface="Cambria Math" panose="02040503050406030204" pitchFamily="18" charset="0"/>
                        </a:rPr>
                        <m:t>𝑐𝑘</m:t>
                      </m:r>
                      <m:r>
                        <a:rPr lang="en-US" sz="26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sz="26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6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func>
                                  <m:funcPr>
                                    <m:ctrlPr>
                                      <a:rPr lang="en-US" sz="2600" i="1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  <m:brk m:alnAt="7"/>
                                      </m:rPr>
                                      <a:rPr lang="en-US" sz="2600">
                                        <a:latin typeface="Cambria Math" panose="02040503050406030204" pitchFamily="18" charset="0"/>
                                      </a:rPr>
                                      <m:t>c</m:t>
                                    </m:r>
                                    <m:r>
                                      <m:rPr>
                                        <m:sty m:val="p"/>
                                      </m:rPr>
                                      <a:rPr lang="en-US" sz="2600">
                                        <a:latin typeface="Cambria Math" panose="02040503050406030204" pitchFamily="18" charset="0"/>
                                      </a:rPr>
                                      <m:t>os</m:t>
                                    </m:r>
                                  </m:fName>
                                  <m:e>
                                    <m:d>
                                      <m:dPr>
                                        <m:ctrlPr>
                                          <a:rPr lang="en-US" sz="26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2600" i="1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𝜃</m:t>
                                        </m:r>
                                        <m:r>
                                          <a:rPr lang="en-US" sz="2600" i="1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/2</m:t>
                                        </m:r>
                                      </m:e>
                                    </m:d>
                                  </m:e>
                                </m:func>
                              </m:e>
                            </m:mr>
                            <m:mr>
                              <m:e>
                                <m:func>
                                  <m:funcPr>
                                    <m:ctrlPr>
                                      <a:rPr lang="en-US" sz="2600" i="1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sSub>
                                      <m:sSubPr>
                                        <m:ctrlPr>
                                          <a:rPr lang="en-US" sz="26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sz="2600" i="1">
                                            <a:latin typeface="Cambria Math" panose="02040503050406030204" pitchFamily="18" charset="0"/>
                                          </a:rPr>
                                          <m:t>𝑛</m:t>
                                        </m:r>
                                      </m:e>
                                      <m:sub>
                                        <m:r>
                                          <a:rPr lang="en-US" sz="2600" i="1">
                                            <a:latin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</m:sub>
                                    </m:sSub>
                                    <m:r>
                                      <m:rPr>
                                        <m:sty m:val="p"/>
                                      </m:rPr>
                                      <a:rPr lang="en-US" sz="2600">
                                        <a:latin typeface="Cambria Math" panose="02040503050406030204" pitchFamily="18" charset="0"/>
                                      </a:rPr>
                                      <m:t>sin</m:t>
                                    </m:r>
                                  </m:fName>
                                  <m:e>
                                    <m:d>
                                      <m:dPr>
                                        <m:ctrlPr>
                                          <a:rPr lang="en-US" sz="26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2600" i="1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𝜃</m:t>
                                        </m:r>
                                        <m:r>
                                          <a:rPr lang="en-US" sz="2600" i="1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/2</m:t>
                                        </m:r>
                                      </m:e>
                                    </m:d>
                                  </m:e>
                                </m:func>
                              </m:e>
                            </m:mr>
                            <m:mr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1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n-US" sz="2600" i="1"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func>
                                        <m:funcPr>
                                          <m:ctrlPr>
                                            <a:rPr lang="en-US" sz="26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funcPr>
                                        <m:fName>
                                          <m:sSub>
                                            <m:sSubPr>
                                              <m:ctrlPr>
                                                <a:rPr lang="en-US" sz="26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n-US" sz="2600" i="1">
                                                  <a:latin typeface="Cambria Math" panose="02040503050406030204" pitchFamily="18" charset="0"/>
                                                </a:rPr>
                                                <m:t>𝑛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sz="2600" i="1">
                                                  <a:latin typeface="Cambria Math" panose="02040503050406030204" pitchFamily="18" charset="0"/>
                                                </a:rPr>
                                                <m:t>𝑦</m:t>
                                              </m:r>
                                            </m:sub>
                                          </m:sSub>
                                          <m:r>
                                            <m:rPr>
                                              <m:sty m:val="p"/>
                                            </m:rPr>
                                            <a:rPr lang="en-US" sz="2600">
                                              <a:latin typeface="Cambria Math" panose="02040503050406030204" pitchFamily="18" charset="0"/>
                                            </a:rPr>
                                            <m:t>sin</m:t>
                                          </m:r>
                                        </m:fName>
                                        <m:e>
                                          <m:d>
                                            <m:dPr>
                                              <m:ctrlPr>
                                                <a:rPr lang="en-US" sz="26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dPr>
                                            <m:e>
                                              <m:r>
                                                <a:rPr lang="en-US" sz="2600" i="1">
                                                  <a:latin typeface="Cambria Math" panose="02040503050406030204" pitchFamily="18" charset="0"/>
                                                  <a:ea typeface="Cambria Math" panose="02040503050406030204" pitchFamily="18" charset="0"/>
                                                </a:rPr>
                                                <m:t>𝜃</m:t>
                                              </m:r>
                                              <m:r>
                                                <a:rPr lang="en-US" sz="2600" i="1">
                                                  <a:latin typeface="Cambria Math" panose="02040503050406030204" pitchFamily="18" charset="0"/>
                                                  <a:ea typeface="Cambria Math" panose="02040503050406030204" pitchFamily="18" charset="0"/>
                                                </a:rPr>
                                                <m:t>/2</m:t>
                                              </m:r>
                                            </m:e>
                                          </m:d>
                                        </m:e>
                                      </m:func>
                                    </m:e>
                                  </m:mr>
                                  <m:mr>
                                    <m:e>
                                      <m:func>
                                        <m:funcPr>
                                          <m:ctrlPr>
                                            <a:rPr lang="en-US" sz="26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funcPr>
                                        <m:fName>
                                          <m:sSub>
                                            <m:sSubPr>
                                              <m:ctrlPr>
                                                <a:rPr lang="en-US" sz="26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n-US" sz="2600" i="1">
                                                  <a:latin typeface="Cambria Math" panose="02040503050406030204" pitchFamily="18" charset="0"/>
                                                </a:rPr>
                                                <m:t>𝑛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sz="2600" i="1">
                                                  <a:latin typeface="Cambria Math" panose="02040503050406030204" pitchFamily="18" charset="0"/>
                                                </a:rPr>
                                                <m:t>𝑧</m:t>
                                              </m:r>
                                            </m:sub>
                                          </m:sSub>
                                          <m:r>
                                            <m:rPr>
                                              <m:sty m:val="p"/>
                                            </m:rPr>
                                            <a:rPr lang="en-US" sz="2600">
                                              <a:latin typeface="Cambria Math" panose="02040503050406030204" pitchFamily="18" charset="0"/>
                                            </a:rPr>
                                            <m:t>sin</m:t>
                                          </m:r>
                                        </m:fName>
                                        <m:e>
                                          <m:d>
                                            <m:dPr>
                                              <m:ctrlPr>
                                                <a:rPr lang="en-US" sz="26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dPr>
                                            <m:e>
                                              <m:r>
                                                <a:rPr lang="en-US" sz="2600" i="1">
                                                  <a:latin typeface="Cambria Math" panose="02040503050406030204" pitchFamily="18" charset="0"/>
                                                  <a:ea typeface="Cambria Math" panose="02040503050406030204" pitchFamily="18" charset="0"/>
                                                </a:rPr>
                                                <m:t>𝜃</m:t>
                                              </m:r>
                                              <m:r>
                                                <a:rPr lang="en-US" sz="2600" i="1">
                                                  <a:latin typeface="Cambria Math" panose="02040503050406030204" pitchFamily="18" charset="0"/>
                                                  <a:ea typeface="Cambria Math" panose="02040503050406030204" pitchFamily="18" charset="0"/>
                                                </a:rPr>
                                                <m:t>/2</m:t>
                                              </m:r>
                                            </m:e>
                                          </m:d>
                                        </m:e>
                                      </m:func>
                                    </m:e>
                                  </m:mr>
                                </m:m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26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6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600" b="0" i="1" smtClean="0">
                              <a:latin typeface="Cambria Math" panose="02040503050406030204" pitchFamily="18" charset="0"/>
                            </a:rPr>
                            <m:t>𝑞</m:t>
                          </m:r>
                        </m:e>
                        <m:sub>
                          <m:r>
                            <a:rPr lang="en-US" sz="26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sSub>
                        <m:sSubPr>
                          <m:ctrlPr>
                            <a:rPr lang="en-US" sz="26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600" b="0" i="1" smtClean="0">
                              <a:latin typeface="Cambria Math" panose="02040503050406030204" pitchFamily="18" charset="0"/>
                            </a:rPr>
                            <m:t>𝑞</m:t>
                          </m:r>
                        </m:e>
                        <m:sub>
                          <m:r>
                            <a:rPr lang="en-US" sz="26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2600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600" i="1">
                              <a:latin typeface="Cambria Math" panose="02040503050406030204" pitchFamily="18" charset="0"/>
                            </a:rPr>
                            <m:t>𝑑</m:t>
                          </m:r>
                        </m:e>
                        <m:sub>
                          <m:r>
                            <a:rPr lang="en-US" sz="2600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sSub>
                        <m:sSubPr>
                          <m:ctrlPr>
                            <a:rPr lang="en-US" sz="2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600" i="1">
                              <a:latin typeface="Cambria Math" panose="02040503050406030204" pitchFamily="18" charset="0"/>
                            </a:rPr>
                            <m:t>𝑑</m:t>
                          </m:r>
                        </m:e>
                        <m:sub>
                          <m:r>
                            <a:rPr lang="en-US" sz="2600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2600" i="1">
                          <a:latin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en-US" sz="2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600" i="1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b>
                          <m:r>
                            <a:rPr lang="en-US" sz="2600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sSub>
                        <m:sSubPr>
                          <m:ctrlPr>
                            <a:rPr lang="en-US" sz="2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600" i="1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b>
                          <m:r>
                            <a:rPr lang="en-US" sz="2600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2600" i="1">
                          <a:latin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en-US" sz="2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600" i="1"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  <m:sub>
                          <m:r>
                            <a:rPr lang="en-US" sz="2600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sSub>
                        <m:sSubPr>
                          <m:ctrlPr>
                            <a:rPr lang="en-US" sz="2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600" i="1"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  <m:sub>
                          <m:r>
                            <a:rPr lang="en-US" sz="2600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2600" i="1">
                          <a:latin typeface="Cambria Math" panose="02040503050406030204" pitchFamily="18" charset="0"/>
                        </a:rPr>
                        <m:t>−</m:t>
                      </m:r>
                      <m:sSub>
                        <m:sSubPr>
                          <m:ctrlPr>
                            <a:rPr lang="en-US" sz="2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600" i="1"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b>
                          <m:r>
                            <a:rPr lang="en-US" sz="2600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sSub>
                        <m:sSubPr>
                          <m:ctrlPr>
                            <a:rPr lang="en-US" sz="2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600" i="1"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b>
                          <m:r>
                            <a:rPr lang="en-US" sz="2600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2600" i="1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600" i="1">
                              <a:latin typeface="Cambria Math" panose="02040503050406030204" pitchFamily="18" charset="0"/>
                            </a:rPr>
                            <m:t>𝑑</m:t>
                          </m:r>
                        </m:e>
                        <m:sub>
                          <m:r>
                            <a:rPr lang="en-US" sz="2600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d>
                        <m:dPr>
                          <m:ctrlPr>
                            <a:rPr lang="en-US" sz="26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26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600" i="1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en-US" sz="26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  <m:r>
                            <a:rPr lang="en-US" sz="2600" i="1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sz="2600" i="1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sz="26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600" i="1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e>
                            <m:sub>
                              <m:r>
                                <a:rPr lang="en-US" sz="26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  <m:r>
                            <a:rPr lang="en-US" sz="2600" i="1">
                              <a:latin typeface="Cambria Math" panose="02040503050406030204" pitchFamily="18" charset="0"/>
                            </a:rPr>
                            <m:t>𝑗</m:t>
                          </m:r>
                          <m:r>
                            <a:rPr lang="en-US" sz="2600" i="1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sz="26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600" i="1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e>
                            <m:sub>
                              <m:r>
                                <a:rPr lang="en-US" sz="26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  <m:r>
                            <a:rPr lang="en-US" sz="2600" i="1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d>
                      <m:r>
                        <a:rPr lang="en-US" sz="2600" i="1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600" i="1">
                              <a:latin typeface="Cambria Math" panose="02040503050406030204" pitchFamily="18" charset="0"/>
                            </a:rPr>
                            <m:t>𝑑</m:t>
                          </m:r>
                        </m:e>
                        <m:sub>
                          <m:r>
                            <a:rPr lang="en-US" sz="2600" i="1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d>
                        <m:dPr>
                          <m:ctrlPr>
                            <a:rPr lang="en-US" sz="26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26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600" i="1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en-US" sz="26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sz="2600" i="1">
                              <a:latin typeface="Cambria Math" panose="02040503050406030204" pitchFamily="18" charset="0"/>
                            </a:rPr>
                            <m:t>𝑗</m:t>
                          </m:r>
                          <m:r>
                            <a:rPr lang="en-US" sz="2600" i="1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sz="26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600" i="1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e>
                            <m:sub>
                              <m:r>
                                <a:rPr lang="en-US" sz="26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sz="2600" i="1">
                              <a:latin typeface="Cambria Math" panose="02040503050406030204" pitchFamily="18" charset="0"/>
                            </a:rPr>
                            <m:t>𝑗</m:t>
                          </m:r>
                          <m:r>
                            <a:rPr lang="en-US" sz="2600" i="1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sz="26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600" i="1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e>
                            <m:sub>
                              <m:r>
                                <a:rPr lang="en-US" sz="2600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sz="2600" i="1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</m:d>
                      <m:r>
                        <a:rPr lang="en-US" sz="2600" i="1">
                          <a:latin typeface="Cambria Math" panose="02040503050406030204" pitchFamily="18" charset="0"/>
                        </a:rPr>
                        <m:t>+</m:t>
                      </m:r>
                      <m:d>
                        <m:dPr>
                          <m:begChr m:val="|"/>
                          <m:endChr m:val="|"/>
                          <m:ctrlPr>
                            <a:rPr lang="en-US" sz="26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sz="2600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sz="2600" i="1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e>
                              <m:e>
                                <m:r>
                                  <a:rPr lang="en-US" sz="2600" i="1">
                                    <a:latin typeface="Cambria Math" panose="02040503050406030204" pitchFamily="18" charset="0"/>
                                  </a:rPr>
                                  <m:t>𝑗</m:t>
                                </m:r>
                              </m:e>
                              <m:e>
                                <m:r>
                                  <a:rPr lang="en-US" sz="2600" i="1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US" sz="26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600" i="1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2600" i="1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en-US" sz="26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600" i="1">
                                        <a:latin typeface="Cambria Math" panose="02040503050406030204" pitchFamily="18" charset="0"/>
                                      </a:rPr>
                                      <m:t>𝑏</m:t>
                                    </m:r>
                                  </m:e>
                                  <m:sub>
                                    <m:r>
                                      <a:rPr lang="en-US" sz="2600" i="1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en-US" sz="26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600" i="1">
                                        <a:latin typeface="Cambria Math" panose="02040503050406030204" pitchFamily="18" charset="0"/>
                                      </a:rPr>
                                      <m:t>𝑐</m:t>
                                    </m:r>
                                  </m:e>
                                  <m:sub>
                                    <m:r>
                                      <a:rPr lang="en-US" sz="2600" i="1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US" sz="26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600" i="1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sz="2600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en-US" sz="26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600" i="1">
                                        <a:latin typeface="Cambria Math" panose="02040503050406030204" pitchFamily="18" charset="0"/>
                                      </a:rPr>
                                      <m:t>𝑏</m:t>
                                    </m:r>
                                  </m:e>
                                  <m:sub>
                                    <m:r>
                                      <a:rPr lang="en-US" sz="2600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en-US" sz="26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2600" i="1">
                                        <a:latin typeface="Cambria Math" panose="02040503050406030204" pitchFamily="18" charset="0"/>
                                      </a:rPr>
                                      <m:t>𝑐</m:t>
                                    </m:r>
                                  </m:e>
                                  <m:sub>
                                    <m:r>
                                      <a:rPr lang="en-US" sz="2600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sz="38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6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600" b="0" i="1" smtClean="0">
                              <a:latin typeface="Cambria Math" panose="02040503050406030204" pitchFamily="18" charset="0"/>
                            </a:rPr>
                            <m:t>𝑞</m:t>
                          </m:r>
                        </m:e>
                        <m:sup>
                          <m:r>
                            <a:rPr lang="en-US" sz="2600" b="0" i="1" smtClean="0"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</m:sSup>
                      <m:r>
                        <a:rPr lang="en-US" sz="26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600" b="0" i="1" smtClean="0">
                          <a:latin typeface="Cambria Math" panose="02040503050406030204" pitchFamily="18" charset="0"/>
                        </a:rPr>
                        <m:t>𝑑</m:t>
                      </m:r>
                      <m:r>
                        <a:rPr lang="en-US" sz="2600" b="0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2600" b="0" i="1" smtClean="0">
                          <a:latin typeface="Cambria Math" panose="02040503050406030204" pitchFamily="18" charset="0"/>
                        </a:rPr>
                        <m:t>𝑎𝑖</m:t>
                      </m:r>
                      <m:r>
                        <a:rPr lang="en-US" sz="2600" b="0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2600" b="0" i="1" smtClean="0">
                          <a:latin typeface="Cambria Math" panose="02040503050406030204" pitchFamily="18" charset="0"/>
                        </a:rPr>
                        <m:t>𝑏𝑗</m:t>
                      </m:r>
                      <m:r>
                        <a:rPr lang="en-US" sz="2600" b="0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2600" b="0" i="1" smtClean="0">
                          <a:latin typeface="Cambria Math" panose="02040503050406030204" pitchFamily="18" charset="0"/>
                        </a:rPr>
                        <m:t>𝑐𝑘</m:t>
                      </m:r>
                    </m:oMath>
                  </m:oMathPara>
                </a14:m>
                <a:endParaRPr lang="en-US" sz="38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6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60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sz="2600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600" i="1">
                                      <a:latin typeface="Cambria Math" panose="02040503050406030204" pitchFamily="18" charset="0"/>
                                    </a:rPr>
                                    <m:t>𝑞</m:t>
                                  </m:r>
                                </m:e>
                                <m:sup>
                                  <m:r>
                                    <a:rPr lang="en-US" sz="2600" i="1">
                                      <a:latin typeface="Cambria Math" panose="02040503050406030204" pitchFamily="18" charset="0"/>
                                    </a:rPr>
                                    <m:t>−1</m:t>
                                  </m:r>
                                </m:sup>
                              </m:sSup>
                            </m:e>
                          </m:d>
                        </m:e>
                        <m:sup>
                          <m:r>
                            <a:rPr lang="en-US" sz="2600" b="0" i="1" smtClean="0"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</m:sSup>
                      <m:r>
                        <a:rPr lang="en-US" sz="26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600" b="0" i="1" smtClean="0">
                          <a:latin typeface="Cambria Math" panose="02040503050406030204" pitchFamily="18" charset="0"/>
                        </a:rPr>
                        <m:t>𝑞</m:t>
                      </m:r>
                    </m:oMath>
                  </m:oMathPara>
                </a14:m>
                <a:endParaRPr lang="en-US" sz="2600" dirty="0"/>
              </a:p>
              <a:p>
                <a:r>
                  <a:rPr lang="en-US" dirty="0"/>
                  <a:t>A Vector can be written as a quaternion with a zero scalar part</a:t>
                </a:r>
              </a:p>
              <a:p>
                <a:r>
                  <a:rPr lang="en-US" dirty="0"/>
                  <a:t>The conjugate of a quaternion (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𝑞</m:t>
                        </m:r>
                      </m:e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p>
                  </m:oMath>
                </a14:m>
                <a:r>
                  <a:rPr lang="en-US" dirty="0"/>
                  <a:t>) represents a rotation by </a:t>
                </a:r>
                <a14:m>
                  <m:oMath xmlns:m="http://schemas.openxmlformats.org/officeDocument/2006/math">
                    <m:r>
                      <a:rPr lang="en-US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𝜃</m:t>
                    </m:r>
                  </m:oMath>
                </a14:m>
                <a:r>
                  <a:rPr lang="en-US" dirty="0"/>
                  <a:t> about the same axis as the original quaternion</a:t>
                </a:r>
              </a:p>
              <a:p>
                <a:r>
                  <a:rPr lang="en-US" dirty="0"/>
                  <a:t>If frames A and B are initially aligned and frame B is rotated about axis </a:t>
                </a:r>
                <a:r>
                  <a:rPr lang="en-US" b="1" i="1" dirty="0"/>
                  <a:t>n</a:t>
                </a:r>
                <a:r>
                  <a:rPr lang="en-US" dirty="0"/>
                  <a:t> by angle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𝜃</m:t>
                    </m:r>
                  </m:oMath>
                </a14:m>
                <a:r>
                  <a:rPr lang="en-US" dirty="0"/>
                  <a:t> and a quaternion </a:t>
                </a:r>
                <a:r>
                  <a:rPr lang="en-US" i="1" dirty="0"/>
                  <a:t>q</a:t>
                </a:r>
                <a:r>
                  <a:rPr lang="en-US" dirty="0"/>
                  <a:t> is created with this axis and angle, the representation of a vector </a:t>
                </a:r>
                <a:r>
                  <a:rPr lang="en-US" b="1" i="1" dirty="0"/>
                  <a:t>r</a:t>
                </a:r>
                <a:r>
                  <a:rPr lang="en-US" dirty="0"/>
                  <a:t> in frame B in terms of the representation in frame A can be calculated as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Pre>
                        <m:sPre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PrePr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</m:sub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𝐵</m:t>
                          </m:r>
                        </m:sup>
                        <m:e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𝒓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=</m:t>
                          </m:r>
                        </m:e>
                      </m:sPre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𝑞</m:t>
                          </m:r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</m:sSup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(</m:t>
                      </m:r>
                      <m:sPre>
                        <m:sPre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PrePr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 </m:t>
                          </m:r>
                        </m:sub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</m:sup>
                        <m:e>
                          <m:r>
                            <a:rPr lang="en-US" b="1" i="1">
                              <a:latin typeface="Cambria Math" panose="02040503050406030204" pitchFamily="18" charset="0"/>
                            </a:rPr>
                            <m:t>𝒓</m:t>
                          </m:r>
                        </m:e>
                      </m:sPre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)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𝑞</m:t>
                      </m:r>
                    </m:oMath>
                  </m:oMathPara>
                </a14:m>
                <a:endParaRPr lang="en-US" dirty="0"/>
              </a:p>
              <a:p>
                <a:r>
                  <a:rPr lang="en-US" dirty="0"/>
                  <a:t>Note that this is the same vector obtained when </a:t>
                </a:r>
                <a:r>
                  <a:rPr lang="en-US" b="1" i="1" dirty="0"/>
                  <a:t>r</a:t>
                </a:r>
                <a:r>
                  <a:rPr lang="en-US" dirty="0"/>
                  <a:t> is rotated by </a:t>
                </a:r>
                <a14:m>
                  <m:oMath xmlns:m="http://schemas.openxmlformats.org/officeDocument/2006/math">
                    <m:r>
                      <a:rPr lang="en-US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𝜃</m:t>
                    </m:r>
                  </m:oMath>
                </a14:m>
                <a:r>
                  <a:rPr lang="en-US" dirty="0"/>
                  <a:t> about </a:t>
                </a:r>
                <a:r>
                  <a:rPr lang="en-US" b="1" i="1" dirty="0"/>
                  <a:t>n</a:t>
                </a:r>
                <a:r>
                  <a:rPr lang="en-US" dirty="0"/>
                  <a:t> and expressed in frame A</a:t>
                </a:r>
              </a:p>
              <a:p>
                <a:pPr marL="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26460" y="1468877"/>
                <a:ext cx="11575914" cy="4708086"/>
              </a:xfrm>
              <a:blipFill>
                <a:blip r:embed="rId2"/>
                <a:stretch>
                  <a:fillRect l="-474" t="-259" r="-790" b="-233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EC96E-690E-4091-9463-87802ACBD362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477797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Relative Quaternions and the Quaternion Derivative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/>
                  <a:t>Let the rotation from frame A to frame B be expressed by </a:t>
                </a:r>
                <a:r>
                  <a:rPr lang="en-US" i="1" dirty="0" err="1"/>
                  <a:t>q</a:t>
                </a:r>
                <a:r>
                  <a:rPr lang="en-US" i="1" baseline="-25000" dirty="0" err="1"/>
                  <a:t>b</a:t>
                </a:r>
                <a:r>
                  <a:rPr lang="en-US" dirty="0"/>
                  <a:t> and the rotation from frame A to frame C be expressed by </a:t>
                </a:r>
                <a:r>
                  <a:rPr lang="en-US" i="1" dirty="0"/>
                  <a:t>q</a:t>
                </a:r>
                <a:r>
                  <a:rPr lang="en-US" i="1" baseline="-25000" dirty="0"/>
                  <a:t>c</a:t>
                </a:r>
                <a:r>
                  <a:rPr lang="en-US" baseline="-25000" dirty="0"/>
                  <a:t>.</a:t>
                </a:r>
                <a:r>
                  <a:rPr lang="en-US" dirty="0"/>
                  <a:t> We want to find the rotation from B to C </a:t>
                </a:r>
                <a:r>
                  <a:rPr lang="en-US" i="1" dirty="0"/>
                  <a:t>(</a:t>
                </a:r>
                <a:r>
                  <a:rPr lang="en-US" i="1" dirty="0" err="1"/>
                  <a:t>q</a:t>
                </a:r>
                <a:r>
                  <a:rPr lang="en-US" i="1" baseline="-25000" dirty="0" err="1"/>
                  <a:t>bc</a:t>
                </a:r>
                <a:r>
                  <a:rPr lang="en-US" i="1" dirty="0"/>
                  <a:t>).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𝑞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sub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</m:sSubSup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𝒓</m:t>
                          </m:r>
                        </m:e>
                      </m:d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𝑞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sSubSup>
                        <m:sSubSup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sSubSup>
                            <m:sSub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𝑞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𝑏𝑐</m:t>
                              </m:r>
                            </m:sub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sup>
                          </m:sSub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𝑞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</m:sub>
                        <m: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</m:sSubSup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1" i="1">
                              <a:latin typeface="Cambria Math" panose="02040503050406030204" pitchFamily="18" charset="0"/>
                            </a:rPr>
                            <m:t>𝒓</m:t>
                          </m:r>
                        </m:e>
                      </m:d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𝑞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</m:sub>
                      </m:sSub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𝑞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𝑏𝑐</m:t>
                          </m:r>
                        </m:sub>
                      </m:sSub>
                    </m:oMath>
                  </m:oMathPara>
                </a14:m>
                <a:endParaRPr lang="en-US" b="0" i="1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𝑞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</m:sub>
                      </m:sSub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𝑞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𝑏𝑐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𝑞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sub>
                      </m:sSub>
                    </m:oMath>
                  </m:oMathPara>
                </a14:m>
                <a:endParaRPr lang="en-US" b="0" i="1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𝑞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𝑏𝑐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sSubSup>
                            <m:sSub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𝑞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</m:sub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sup>
                          </m:sSub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𝑞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sub>
                      </m:sSub>
                    </m:oMath>
                  </m:oMathPara>
                </a14:m>
                <a:endParaRPr lang="en-US" b="0" i="1" dirty="0"/>
              </a:p>
              <a:p>
                <a:r>
                  <a:rPr lang="en-US" dirty="0"/>
                  <a:t>The derivative of the quaternion specifying the orientation of a body fixed frame B relative to frame A (</a:t>
                </a:r>
                <a:r>
                  <a:rPr lang="en-US" i="1" dirty="0"/>
                  <a:t>q</a:t>
                </a:r>
                <a:r>
                  <a:rPr lang="en-US" dirty="0"/>
                  <a:t>) is given by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̇"/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𝑞</m:t>
                          </m:r>
                        </m:e>
                      </m:acc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𝑞</m:t>
                      </m:r>
                      <m:sPre>
                        <m:sPre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PrePr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</m:sub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</m:sup>
                        <m:e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1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𝝎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𝐵</m:t>
                              </m:r>
                            </m:sup>
                          </m:sSup>
                        </m:e>
                      </m:sPre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043" t="-2241" r="-69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EC96E-690E-4091-9463-87802ACBD362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444420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0" y="533400"/>
            <a:ext cx="8382000" cy="914400"/>
          </a:xfrm>
        </p:spPr>
        <p:txBody>
          <a:bodyPr>
            <a:normAutofit/>
          </a:bodyPr>
          <a:lstStyle/>
          <a:p>
            <a:r>
              <a:rPr lang="en-US" dirty="0"/>
              <a:t>Coordinate Frame Transformations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981200" y="1600201"/>
                <a:ext cx="5105400" cy="4678363"/>
              </a:xfrm>
            </p:spPr>
            <p:txBody>
              <a:bodyPr/>
              <a:lstStyle/>
              <a:p>
                <a:r>
                  <a:rPr lang="en-US" dirty="0"/>
                  <a:t>Direction Cosine Matrix</a:t>
                </a:r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r>
                  <a:rPr lang="en-US" dirty="0"/>
                  <a:t>Quaternion</a:t>
                </a:r>
              </a:p>
              <a:p>
                <a:pPr lvl="1"/>
                <a:r>
                  <a:rPr lang="en-US" dirty="0"/>
                  <a:t>Rotation vector (</a:t>
                </a:r>
                <a14:m>
                  <m:oMath xmlns:m="http://schemas.openxmlformats.org/officeDocument/2006/math">
                    <m:acc>
                      <m:accPr>
                        <m:chr m:val="⃑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/>
                          </a:rPr>
                          <m:t>𝑛</m:t>
                        </m:r>
                      </m:e>
                    </m:acc>
                  </m:oMath>
                </a14:m>
                <a:r>
                  <a:rPr lang="en-US" dirty="0"/>
                  <a:t>) plus rotation about vector (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/>
                        <a:ea typeface="Cambria Math"/>
                      </a:rPr>
                      <m:t>𝜃</m:t>
                    </m:r>
                  </m:oMath>
                </a14:m>
                <a:r>
                  <a:rPr lang="en-US" dirty="0"/>
                  <a:t>)</a:t>
                </a:r>
              </a:p>
              <a:p>
                <a:pPr marL="457200" lvl="1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981200" y="1600201"/>
                <a:ext cx="5105400" cy="4678363"/>
              </a:xfrm>
              <a:blipFill>
                <a:blip r:embed="rId4"/>
                <a:stretch>
                  <a:fillRect l="-2148" t="-22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2" name="Picture 4" descr="http://www.tobynorris.com/work/prog/csharp/quatview/help/orientations_and_quaternionsb4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16"/>
          <a:stretch/>
        </p:blipFill>
        <p:spPr bwMode="auto">
          <a:xfrm>
            <a:off x="7315201" y="1371601"/>
            <a:ext cx="2818457" cy="2696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4.bp.blogspot.com/-zvT0dL_aGYk/Thbnp1ALKdI/AAAAAAAAABo/5pnMvD3INlw/s1600/quaternion.jpe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005" y="4067842"/>
            <a:ext cx="2949267" cy="2580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Object 3"/>
          <p:cNvGraphicFramePr>
            <a:graphicFrameLocks noChangeAspect="1"/>
          </p:cNvGraphicFramePr>
          <p:nvPr>
            <p:extLst/>
          </p:nvPr>
        </p:nvGraphicFramePr>
        <p:xfrm>
          <a:off x="2667000" y="2133600"/>
          <a:ext cx="3352800" cy="13507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4" name="Equation" r:id="rId7" imgW="1765080" imgH="711000" progId="Equation.DSMT4">
                  <p:embed/>
                </p:oleObj>
              </mc:Choice>
              <mc:Fallback>
                <p:oleObj name="Equation" r:id="rId7" imgW="1765080" imgH="711000" progId="Equation.DSMT4">
                  <p:embed/>
                  <p:pic>
                    <p:nvPicPr>
                      <p:cNvPr id="4" name="Object 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667000" y="2133600"/>
                        <a:ext cx="3352800" cy="135076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/>
          </p:nvPr>
        </p:nvGraphicFramePr>
        <p:xfrm>
          <a:off x="3352800" y="4857748"/>
          <a:ext cx="1960247" cy="20002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5" name="Equation" r:id="rId9" imgW="1244520" imgH="1269720" progId="Equation.DSMT4">
                  <p:embed/>
                </p:oleObj>
              </mc:Choice>
              <mc:Fallback>
                <p:oleObj name="Equation" r:id="rId9" imgW="1244520" imgH="1269720" progId="Equation.DSMT4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352800" y="4857748"/>
                        <a:ext cx="1960247" cy="20002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CEC32-B4AE-4990-8D24-D0ED70812152}" type="slidenum">
              <a:rPr lang="en-US" altLang="en-US" smtClean="0"/>
              <a:pPr/>
              <a:t>25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17599687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84372"/>
            <a:ext cx="10515600" cy="1325563"/>
          </a:xfrm>
        </p:spPr>
        <p:txBody>
          <a:bodyPr/>
          <a:lstStyle/>
          <a:p>
            <a:r>
              <a:rPr lang="en-US" dirty="0"/>
              <a:t>Attitude Dynamics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838200" y="1244010"/>
                <a:ext cx="10515600" cy="5730948"/>
              </a:xfrm>
            </p:spPr>
            <p:txBody>
              <a:bodyPr>
                <a:normAutofit fontScale="70000" lnSpcReduction="20000"/>
              </a:bodyPr>
              <a:lstStyle/>
              <a:p>
                <a:r>
                  <a:rPr lang="en-US" dirty="0"/>
                  <a:t>The state vector will consist of the 4 components of the quaternion specifying the orientation of the body frame with respect to the ECI frame, the 3 components of the angular velocity of the body frame with respect to the </a:t>
                </a:r>
                <a:r>
                  <a:rPr lang="en-US" dirty="0" err="1"/>
                  <a:t>eci</a:t>
                </a:r>
                <a:r>
                  <a:rPr lang="en-US" dirty="0"/>
                  <a:t> frame, and the wheel angular velocities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̇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𝑞</m:t>
                          </m:r>
                        </m:e>
                      </m:acc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en-US" i="1">
                          <a:latin typeface="Cambria Math" panose="02040503050406030204" pitchFamily="18" charset="0"/>
                        </a:rPr>
                        <m:t>𝑞</m:t>
                      </m:r>
                      <m:sPre>
                        <m:sPre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PrePr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 </m:t>
                          </m:r>
                        </m:sub>
                        <m: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𝐴</m:t>
                          </m:r>
                        </m:sup>
                        <m:e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1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𝝎</m:t>
                              </m:r>
                            </m:e>
                            <m:sup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𝐵</m:t>
                              </m:r>
                            </m:sup>
                          </m:sSup>
                        </m:e>
                      </m:sPre>
                    </m:oMath>
                  </m:oMathPara>
                </a14:m>
                <a:endParaRPr lang="en-US" dirty="0"/>
              </a:p>
              <a:p>
                <a:r>
                  <a:rPr lang="en-US" dirty="0"/>
                  <a:t>The angular accelerations (angular velocity derivatives) can be found using the rotational form of Newton’s second law and the transport theorem. Let N denote the ECI frame and B the body frame.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subHide m:val="on"/>
                          <m:supHide m:val="on"/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/>
                        <m:sup/>
                        <m:e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𝑴</m:t>
                          </m:r>
                        </m:e>
                      </m:nary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Pre>
                            <m:sPre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PrePr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sub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</m:sup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</m:e>
                          </m:sPre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𝑑𝑡</m:t>
                          </m:r>
                        </m:den>
                      </m:f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Pre>
                            <m:sPre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PrePr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sub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</m:sup>
                            <m:e>
                              <m:r>
                                <a:rPr lang="en-US" b="1" i="1">
                                  <a:latin typeface="Cambria Math" panose="02040503050406030204" pitchFamily="18" charset="0"/>
                                </a:rPr>
                                <m:t>𝑯</m:t>
                              </m:r>
                            </m:e>
                          </m:sPre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Pre>
                            <m:sPre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PrePr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sub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sup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</m:e>
                          </m:sPre>
                        </m:num>
                        <m:den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𝑑𝑡</m:t>
                          </m:r>
                        </m:den>
                      </m:f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Pre>
                            <m:sPre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PrePr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sub>
                            <m:sup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</m:sup>
                            <m:e>
                              <m:r>
                                <a:rPr lang="en-US" b="1" i="1">
                                  <a:latin typeface="Cambria Math" panose="02040503050406030204" pitchFamily="18" charset="0"/>
                                </a:rPr>
                                <m:t>𝑯</m:t>
                              </m:r>
                            </m:e>
                          </m:sPre>
                        </m:e>
                      </m:d>
                      <m:r>
                        <a:rPr lang="en-US" b="0" i="0" smtClean="0">
                          <a:latin typeface="Cambria Math" panose="02040503050406030204" pitchFamily="18" charset="0"/>
                        </a:rPr>
                        <m:t>+</m:t>
                      </m:r>
                      <m:sPre>
                        <m:sPre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PrePr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</m:sub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𝑁</m:t>
                          </m:r>
                        </m:sup>
                        <m:e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𝝎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𝐵</m:t>
                              </m:r>
                            </m:sup>
                          </m:sSup>
                        </m:e>
                      </m:sPre>
                      <m:r>
                        <a:rPr lang="en-US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sPre>
                        <m:sPre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PrePr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 </m:t>
                          </m:r>
                        </m:sub>
                        <m: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𝑁</m:t>
                          </m:r>
                        </m:sup>
                        <m:e>
                          <m:r>
                            <a:rPr lang="en-US" b="1" i="1">
                              <a:latin typeface="Cambria Math" panose="02040503050406030204" pitchFamily="18" charset="0"/>
                            </a:rPr>
                            <m:t>𝑯</m:t>
                          </m:r>
                        </m:e>
                      </m:sPre>
                    </m:oMath>
                  </m:oMathPara>
                </a14:m>
                <a:endParaRPr lang="en-US" dirty="0"/>
              </a:p>
              <a:p>
                <a:r>
                  <a:rPr lang="en-US" dirty="0"/>
                  <a:t>This equations states that the summation of external moments is equal to the time rate of change of system angular momentum. For a rigid body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Pre>
                        <m:sPre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PrePr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 </m:t>
                          </m:r>
                        </m:sub>
                        <m: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𝑁</m:t>
                          </m:r>
                        </m:sup>
                        <m:e>
                          <m:r>
                            <a:rPr lang="en-US" b="1" i="1">
                              <a:latin typeface="Cambria Math" panose="02040503050406030204" pitchFamily="18" charset="0"/>
                            </a:rPr>
                            <m:t>𝑯</m:t>
                          </m:r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=</m:t>
                          </m:r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sub>
                          </m:sSub>
                          <m:sPre>
                            <m:sPre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PrePr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</m:sub>
                            <m:sup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</m:sup>
                            <m:e>
                              <m:sSup>
                                <m:sSup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b="1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𝝎</m:t>
                                  </m:r>
                                </m:e>
                                <m:sup>
                                  <m:r>
                                    <a:rPr lang="en-US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𝐵</m:t>
                                  </m:r>
                                </m:sup>
                              </m:sSup>
                            </m:e>
                          </m:sPre>
                        </m:e>
                      </m:sPre>
                    </m:oMath>
                  </m:oMathPara>
                </a14:m>
                <a:endParaRPr lang="en-US" b="1" dirty="0"/>
              </a:p>
              <a:p>
                <a:r>
                  <a:rPr lang="en-US" dirty="0"/>
                  <a:t>If using reaction wheels, add angular momentum of each wheel to body angular momentum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d>
                            <m:dPr>
                              <m:begChr m:val="["/>
                              <m:endChr m:val="]"/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sSub>
                                      <m:sSubPr>
                                        <m:ctrlP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  <m:t>𝑀</m:t>
                                        </m:r>
                                      </m:e>
                                      <m:sub>
                                        <m: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</m:sub>
                                    </m:sSub>
                                  </m:e>
                                </m:mr>
                                <m:mr>
                                  <m:e>
                                    <m:sSub>
                                      <m:sSubPr>
                                        <m:ctrlP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  <m:t>𝑀</m:t>
                                        </m:r>
                                      </m:e>
                                      <m:sub>
                                        <m: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  <m:t>𝑦</m:t>
                                        </m:r>
                                      </m:sub>
                                    </m:sSub>
                                  </m:e>
                                </m:mr>
                                <m:mr>
                                  <m:e>
                                    <m:sSub>
                                      <m:sSubPr>
                                        <m:ctrlP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  <m:t>𝑀</m:t>
                                        </m:r>
                                      </m:e>
                                      <m:sub>
                                        <m: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  <m:t>𝑧</m:t>
                                        </m:r>
                                      </m:sub>
                                    </m:sSub>
                                  </m:e>
                                </m:mr>
                              </m:m>
                            </m:e>
                          </m:d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𝑒𝑥𝑡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𝐼</m:t>
                                    </m:r>
                                  </m:e>
                                  <m:sub>
                                    <m:r>
                                      <m:rPr>
                                        <m:brk m:alnAt="7"/>
                                      </m:r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sub>
                                </m:sSub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sSub>
                                  <m:sSub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𝐼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𝑦𝑦</m:t>
                                    </m:r>
                                  </m:sub>
                                </m:sSub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sSub>
                                  <m:sSub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𝐼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𝑧𝑧</m:t>
                                    </m:r>
                                  </m:sub>
                                </m:sSub>
                              </m:e>
                            </m:mr>
                          </m:m>
                        </m:e>
                      </m:d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d>
                            <m:dPr>
                              <m:begChr m:val="["/>
                              <m:endChr m:val="]"/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sSub>
                                      <m:sSubPr>
                                        <m:ctrlPr>
                                          <a:rPr lang="en-US" b="0" i="1" smtClean="0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m:rPr>
                                            <m:brk m:alnAt="7"/>
                                          </m:rPr>
                                          <a:rPr lang="en-US" b="0" i="1" smtClean="0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𝛼</m:t>
                                        </m:r>
                                      </m:e>
                                      <m:sub>
                                        <m:r>
                                          <m:rPr>
                                            <m:brk m:alnAt="7"/>
                                          </m:rPr>
                                          <a:rPr lang="en-US" b="0" i="1" smtClean="0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</m:sub>
                                    </m:sSub>
                                  </m:e>
                                </m:mr>
                                <m:mr>
                                  <m:e>
                                    <m:sSub>
                                      <m:sSubPr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m:rPr>
                                            <m:brk m:alnAt="7"/>
                                          </m:rPr>
                                          <a:rPr lang="en-US" i="1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𝛼</m:t>
                                        </m:r>
                                      </m:e>
                                      <m:sub>
                                        <m:r>
                                          <a:rPr lang="en-US" b="0" i="1" smtClean="0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𝑦</m:t>
                                        </m:r>
                                      </m:sub>
                                    </m:sSub>
                                  </m:e>
                                </m:mr>
                                <m:mr>
                                  <m:e>
                                    <m:sSub>
                                      <m:sSubPr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m:rPr>
                                            <m:brk m:alnAt="7"/>
                                          </m:rPr>
                                          <a:rPr lang="en-US" i="1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𝛼</m:t>
                                        </m:r>
                                      </m:e>
                                      <m:sub>
                                        <m:r>
                                          <a:rPr lang="en-US" b="0" i="1" smtClean="0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𝑧</m:t>
                                        </m:r>
                                      </m:sub>
                                    </m:sSub>
                                  </m:e>
                                </m:mr>
                              </m:m>
                            </m:e>
                          </m:d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𝑠𝑐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sub>
                          </m:sSub>
                          <m:d>
                            <m:dPr>
                              <m:begChr m:val="["/>
                              <m:endChr m:val="]"/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sSub>
                                      <m:sSubPr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m:rPr>
                                            <m:brk m:alnAt="7"/>
                                          </m:rPr>
                                          <a:rPr lang="en-US" i="1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𝛼</m:t>
                                        </m:r>
                                      </m:e>
                                      <m:sub>
                                        <m:r>
                                          <m:rPr>
                                            <m:brk m:alnAt="7"/>
                                          </m:rPr>
                                          <a:rPr lang="en-US" i="1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</m:sub>
                                    </m:sSub>
                                  </m:e>
                                </m:mr>
                                <m:mr>
                                  <m:e>
                                    <m:sSub>
                                      <m:sSubPr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m:rPr>
                                            <m:brk m:alnAt="7"/>
                                          </m:rPr>
                                          <a:rPr lang="en-US" i="1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𝛼</m:t>
                                        </m:r>
                                      </m:e>
                                      <m:sub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𝑦</m:t>
                                        </m:r>
                                      </m:sub>
                                    </m:sSub>
                                  </m:e>
                                </m:mr>
                                <m:mr>
                                  <m:e>
                                    <m:sSub>
                                      <m:sSubPr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m:rPr>
                                            <m:brk m:alnAt="7"/>
                                          </m:rPr>
                                          <a:rPr lang="en-US" i="1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𝛼</m:t>
                                        </m:r>
                                      </m:e>
                                      <m:sub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𝑧</m:t>
                                        </m:r>
                                      </m:sub>
                                    </m:sSub>
                                  </m:e>
                                </m:mr>
                              </m:m>
                            </m:e>
                          </m:d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𝑤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d>
                            <m:dPr>
                              <m:begChr m:val="["/>
                              <m:endChr m:val="]"/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sSub>
                                      <m:sSubPr>
                                        <m:ctrlPr>
                                          <a:rPr lang="en-US" b="0" i="1" smtClean="0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m:rPr>
                                            <m:brk m:alnAt="7"/>
                                          </m:rPr>
                                          <a:rPr lang="en-US" b="0" i="1" smtClean="0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𝜔</m:t>
                                        </m:r>
                                      </m:e>
                                      <m:sub>
                                        <m:r>
                                          <m:rPr>
                                            <m:brk m:alnAt="7"/>
                                          </m:rPr>
                                          <a:rPr lang="en-US" b="0" i="1" smtClean="0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</m:sub>
                                    </m:sSub>
                                  </m:e>
                                </m:mr>
                                <m:mr>
                                  <m:e>
                                    <m:sSub>
                                      <m:sSubPr>
                                        <m:ctrlPr>
                                          <a:rPr lang="en-US" b="0" i="1" smtClean="0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b="0" i="1" smtClean="0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𝜔</m:t>
                                        </m:r>
                                      </m:e>
                                      <m:sub>
                                        <m:r>
                                          <a:rPr lang="en-US" b="0" i="1" smtClean="0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𝑦</m:t>
                                        </m:r>
                                      </m:sub>
                                    </m:sSub>
                                  </m:e>
                                </m:mr>
                                <m:mr>
                                  <m:e>
                                    <m:sSub>
                                      <m:sSubPr>
                                        <m:ctrlPr>
                                          <a:rPr lang="en-US" b="0" i="1" smtClean="0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b="0" i="1" smtClean="0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𝜔</m:t>
                                        </m:r>
                                      </m:e>
                                      <m:sub>
                                        <m:r>
                                          <a:rPr lang="en-US" b="0" i="1" smtClean="0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𝑧</m:t>
                                        </m:r>
                                      </m:sub>
                                    </m:sSub>
                                  </m:e>
                                </m:mr>
                              </m:m>
                            </m:e>
                          </m:d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𝑠𝑐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d>
                            <m:dPr>
                              <m:begChr m:val="["/>
                              <m:endChr m:val="]"/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3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sSub>
                                      <m:sSubPr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m:rPr>
                                            <m:brk m:alnAt="7"/>
                                          </m:r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𝐼</m:t>
                                        </m:r>
                                      </m:e>
                                      <m:sub>
                                        <m:r>
                                          <m:rPr>
                                            <m:brk m:alnAt="7"/>
                                          </m:r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</m:sub>
                                    </m:sSub>
                                  </m:e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e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e>
                                </m:mr>
                                <m:m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e>
                                  <m:e>
                                    <m:sSub>
                                      <m:sSubPr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𝐼</m:t>
                                        </m:r>
                                      </m:e>
                                      <m:sub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𝑦𝑦</m:t>
                                        </m:r>
                                      </m:sub>
                                    </m:sSub>
                                  </m:e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e>
                                </m:mr>
                                <m:m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e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e>
                                  <m:e>
                                    <m:sSub>
                                      <m:sSubPr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𝐼</m:t>
                                        </m:r>
                                      </m:e>
                                      <m:sub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𝑧𝑧</m:t>
                                        </m:r>
                                      </m:sub>
                                    </m:sSub>
                                  </m:e>
                                </m:mr>
                              </m:m>
                            </m:e>
                          </m:d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1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mPr>
                                    <m:mr>
                                      <m:e>
                                        <m:sSub>
                                          <m:sSubPr>
                                            <m:ctrlPr>
                                              <a:rPr lang="en-US" i="1">
                                                <a:latin typeface="Cambria Math" panose="02040503050406030204" pitchFamily="18" charset="0"/>
                                                <a:ea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m:rPr>
                                                <m:brk m:alnAt="7"/>
                                              </m:rPr>
                                              <a:rPr lang="en-US" i="1">
                                                <a:latin typeface="Cambria Math" panose="02040503050406030204" pitchFamily="18" charset="0"/>
                                                <a:ea typeface="Cambria Math" panose="02040503050406030204" pitchFamily="18" charset="0"/>
                                              </a:rPr>
                                              <m:t>𝜔</m:t>
                                            </m:r>
                                          </m:e>
                                          <m:sub>
                                            <m:r>
                                              <m:rPr>
                                                <m:brk m:alnAt="7"/>
                                              </m:rPr>
                                              <a:rPr lang="en-US" i="1">
                                                <a:latin typeface="Cambria Math" panose="02040503050406030204" pitchFamily="18" charset="0"/>
                                                <a:ea typeface="Cambria Math" panose="02040503050406030204" pitchFamily="18" charset="0"/>
                                              </a:rPr>
                                              <m:t>𝑥</m:t>
                                            </m:r>
                                          </m:sub>
                                        </m:sSub>
                                      </m:e>
                                    </m:mr>
                                    <m:mr>
                                      <m:e>
                                        <m:sSub>
                                          <m:sSubPr>
                                            <m:ctrlPr>
                                              <a:rPr lang="en-US" i="1">
                                                <a:latin typeface="Cambria Math" panose="02040503050406030204" pitchFamily="18" charset="0"/>
                                                <a:ea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i="1">
                                                <a:latin typeface="Cambria Math" panose="02040503050406030204" pitchFamily="18" charset="0"/>
                                                <a:ea typeface="Cambria Math" panose="02040503050406030204" pitchFamily="18" charset="0"/>
                                              </a:rPr>
                                              <m:t>𝜔</m:t>
                                            </m:r>
                                          </m:e>
                                          <m:sub>
                                            <m:r>
                                              <a:rPr lang="en-US" i="1">
                                                <a:latin typeface="Cambria Math" panose="02040503050406030204" pitchFamily="18" charset="0"/>
                                                <a:ea typeface="Cambria Math" panose="02040503050406030204" pitchFamily="18" charset="0"/>
                                              </a:rPr>
                                              <m:t>𝑦</m:t>
                                            </m:r>
                                          </m:sub>
                                        </m:sSub>
                                      </m:e>
                                    </m:mr>
                                    <m:mr>
                                      <m:e>
                                        <m:sSub>
                                          <m:sSubPr>
                                            <m:ctrlPr>
                                              <a:rPr lang="en-US" i="1">
                                                <a:latin typeface="Cambria Math" panose="02040503050406030204" pitchFamily="18" charset="0"/>
                                                <a:ea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i="1">
                                                <a:latin typeface="Cambria Math" panose="02040503050406030204" pitchFamily="18" charset="0"/>
                                                <a:ea typeface="Cambria Math" panose="02040503050406030204" pitchFamily="18" charset="0"/>
                                              </a:rPr>
                                              <m:t>𝜔</m:t>
                                            </m:r>
                                          </m:e>
                                          <m:sub>
                                            <m:r>
                                              <a:rPr lang="en-US" i="1">
                                                <a:latin typeface="Cambria Math" panose="02040503050406030204" pitchFamily="18" charset="0"/>
                                                <a:ea typeface="Cambria Math" panose="02040503050406030204" pitchFamily="18" charset="0"/>
                                              </a:rPr>
                                              <m:t>𝑧</m:t>
                                            </m:r>
                                          </m:sub>
                                        </m:sSub>
                                      </m:e>
                                    </m:mr>
                                  </m:m>
                                </m:e>
                              </m:d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𝑠𝑐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𝐼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𝑤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1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mPr>
                                    <m:mr>
                                      <m:e>
                                        <m:sSub>
                                          <m:sSubPr>
                                            <m:ctrlPr>
                                              <a:rPr lang="en-US" b="0" i="1" smtClean="0">
                                                <a:latin typeface="Cambria Math" panose="02040503050406030204" pitchFamily="18" charset="0"/>
                                                <a:ea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m:rPr>
                                                <m:brk m:alnAt="7"/>
                                              </m:rPr>
                                              <a:rPr lang="en-US" b="0" i="1" smtClean="0">
                                                <a:latin typeface="Cambria Math" panose="02040503050406030204" pitchFamily="18" charset="0"/>
                                                <a:ea typeface="Cambria Math" panose="02040503050406030204" pitchFamily="18" charset="0"/>
                                              </a:rPr>
                                              <m:t>𝜔</m:t>
                                            </m:r>
                                          </m:e>
                                          <m:sub>
                                            <m:r>
                                              <m:rPr>
                                                <m:brk m:alnAt="7"/>
                                              </m:rPr>
                                              <a:rPr lang="en-US" b="0" i="1" smtClean="0">
                                                <a:latin typeface="Cambria Math" panose="02040503050406030204" pitchFamily="18" charset="0"/>
                                                <a:ea typeface="Cambria Math" panose="02040503050406030204" pitchFamily="18" charset="0"/>
                                              </a:rPr>
                                              <m:t>𝑥</m:t>
                                            </m:r>
                                          </m:sub>
                                        </m:sSub>
                                      </m:e>
                                    </m:mr>
                                    <m:mr>
                                      <m:e>
                                        <m:sSub>
                                          <m:sSubPr>
                                            <m:ctrlPr>
                                              <a:rPr lang="en-US" b="0" i="1" smtClean="0">
                                                <a:latin typeface="Cambria Math" panose="02040503050406030204" pitchFamily="18" charset="0"/>
                                                <a:ea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b="0" i="1" smtClean="0">
                                                <a:latin typeface="Cambria Math" panose="02040503050406030204" pitchFamily="18" charset="0"/>
                                                <a:ea typeface="Cambria Math" panose="02040503050406030204" pitchFamily="18" charset="0"/>
                                              </a:rPr>
                                              <m:t>𝜔</m:t>
                                            </m:r>
                                          </m:e>
                                          <m:sub>
                                            <m:r>
                                              <a:rPr lang="en-US" b="0" i="1" smtClean="0">
                                                <a:latin typeface="Cambria Math" panose="02040503050406030204" pitchFamily="18" charset="0"/>
                                                <a:ea typeface="Cambria Math" panose="02040503050406030204" pitchFamily="18" charset="0"/>
                                              </a:rPr>
                                              <m:t>𝑦</m:t>
                                            </m:r>
                                          </m:sub>
                                        </m:sSub>
                                      </m:e>
                                    </m:mr>
                                    <m:mr>
                                      <m:e>
                                        <m:sSub>
                                          <m:sSubPr>
                                            <m:ctrlPr>
                                              <a:rPr lang="en-US" b="0" i="1" smtClean="0">
                                                <a:latin typeface="Cambria Math" panose="02040503050406030204" pitchFamily="18" charset="0"/>
                                                <a:ea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b="0" i="1" smtClean="0">
                                                <a:latin typeface="Cambria Math" panose="02040503050406030204" pitchFamily="18" charset="0"/>
                                                <a:ea typeface="Cambria Math" panose="02040503050406030204" pitchFamily="18" charset="0"/>
                                              </a:rPr>
                                              <m:t>𝜔</m:t>
                                            </m:r>
                                          </m:e>
                                          <m:sub>
                                            <m:r>
                                              <a:rPr lang="en-US" b="0" i="1" smtClean="0">
                                                <a:latin typeface="Cambria Math" panose="02040503050406030204" pitchFamily="18" charset="0"/>
                                                <a:ea typeface="Cambria Math" panose="02040503050406030204" pitchFamily="18" charset="0"/>
                                              </a:rPr>
                                              <m:t>𝑧</m:t>
                                            </m:r>
                                          </m:sub>
                                        </m:sSub>
                                      </m:e>
                                    </m:mr>
                                  </m:m>
                                </m:e>
                              </m:d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𝑤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244010"/>
                <a:ext cx="10515600" cy="5730948"/>
              </a:xfrm>
              <a:blipFill>
                <a:blip r:embed="rId2"/>
                <a:stretch>
                  <a:fillRect l="-522" t="-1915" r="-98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EC96E-690E-4091-9463-87802ACBD362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95221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561" y="457200"/>
            <a:ext cx="8229600" cy="1036638"/>
          </a:xfrm>
        </p:spPr>
        <p:txBody>
          <a:bodyPr/>
          <a:lstStyle/>
          <a:p>
            <a:r>
              <a:rPr lang="en-US" dirty="0"/>
              <a:t>De-Tumble Algorithm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381000" y="1333464"/>
                <a:ext cx="8229600" cy="3367012"/>
              </a:xfrm>
            </p:spPr>
            <p:txBody>
              <a:bodyPr/>
              <a:lstStyle/>
              <a:p>
                <a:r>
                  <a:rPr lang="en-US" dirty="0"/>
                  <a:t>B-Dot de-tumble algorithm</a:t>
                </a:r>
              </a:p>
              <a:p>
                <a:pPr lvl="1">
                  <a:buFont typeface="Wingdings" panose="05000000000000000000" pitchFamily="2" charset="2"/>
                  <a:buChar char="§"/>
                </a:pPr>
                <a:r>
                  <a:rPr lang="en-US" dirty="0"/>
                  <a:t>Minimize angular velocity by torqueing opposite to direction of angular velocity vector</a:t>
                </a:r>
              </a:p>
              <a:p>
                <a:pPr lvl="1">
                  <a:buFont typeface="Wingdings" panose="05000000000000000000" pitchFamily="2" charset="2"/>
                  <a:buChar char="§"/>
                </a:pPr>
                <a14:m>
                  <m:oMath xmlns:m="http://schemas.openxmlformats.org/officeDocument/2006/math">
                    <m:acc>
                      <m:accPr>
                        <m:chr m:val="̇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acc>
                          <m:accPr>
                            <m:chr m:val="⃑"/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accPr>
                          <m:e>
                            <m:r>
                              <a:rPr lang="en-US" i="1">
                                <a:latin typeface="Cambria Math"/>
                                <a:ea typeface="Cambria Math"/>
                              </a:rPr>
                              <m:t>𝐵</m:t>
                            </m:r>
                          </m:e>
                        </m:acc>
                      </m:e>
                    </m:acc>
                    <m:r>
                      <a:rPr lang="en-US" b="0" i="1" smtClean="0">
                        <a:latin typeface="Cambria Math"/>
                        <a:ea typeface="Cambria Math"/>
                      </a:rPr>
                      <m:t>=</m:t>
                    </m:r>
                    <m:acc>
                      <m:accPr>
                        <m:chr m:val="⃑"/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/>
                            <a:ea typeface="Cambria Math"/>
                          </a:rPr>
                          <m:t>𝐵</m:t>
                        </m:r>
                      </m:e>
                    </m:acc>
                    <m:r>
                      <a:rPr lang="en-US" i="1" smtClean="0">
                        <a:latin typeface="Cambria Math"/>
                        <a:ea typeface="Cambria Math"/>
                      </a:rPr>
                      <m:t>×</m:t>
                    </m:r>
                    <m:r>
                      <a:rPr lang="en-US" i="1" smtClean="0">
                        <a:latin typeface="Cambria Math"/>
                        <a:ea typeface="Cambria Math"/>
                      </a:rPr>
                      <m:t>𝜔</m:t>
                    </m:r>
                  </m:oMath>
                </a14:m>
                <a:endParaRPr lang="en-US" i="1" dirty="0">
                  <a:latin typeface="Cambria Math"/>
                  <a:ea typeface="Cambria Math"/>
                </a:endParaRPr>
              </a:p>
              <a:p>
                <a:pPr lvl="1">
                  <a:buFont typeface="Wingdings" panose="05000000000000000000" pitchFamily="2" charset="2"/>
                  <a:buChar char="§"/>
                </a:pPr>
                <a14:m>
                  <m:oMath xmlns:m="http://schemas.openxmlformats.org/officeDocument/2006/math">
                    <m:acc>
                      <m:accPr>
                        <m:chr m:val="⃑"/>
                        <m:ctrlPr>
                          <a:rPr lang="en-US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accPr>
                      <m:e>
                        <m:r>
                          <a:rPr lang="en-US" i="1">
                            <a:latin typeface="Cambria Math"/>
                            <a:ea typeface="Cambria Math"/>
                          </a:rPr>
                          <m:t>𝜇</m:t>
                        </m:r>
                      </m:e>
                    </m:acc>
                    <m:r>
                      <a:rPr lang="en-US" i="1">
                        <a:latin typeface="Cambria Math"/>
                      </a:rPr>
                      <m:t>=</m:t>
                    </m:r>
                    <m:r>
                      <a:rPr lang="en-US" i="1">
                        <a:latin typeface="Cambria Math"/>
                      </a:rPr>
                      <m:t>𝑘</m:t>
                    </m:r>
                    <m:acc>
                      <m:accPr>
                        <m:chr m:val="̇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acc>
                          <m:accPr>
                            <m:chr m:val="⃑"/>
                            <m:ctrlPr>
                              <a:rPr lang="en-US" i="1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accPr>
                          <m:e>
                            <m:r>
                              <a:rPr lang="en-US" i="1">
                                <a:latin typeface="Cambria Math"/>
                                <a:ea typeface="Cambria Math"/>
                              </a:rPr>
                              <m:t>𝐵</m:t>
                            </m:r>
                          </m:e>
                        </m:acc>
                      </m:e>
                    </m:acc>
                    <m:r>
                      <a:rPr lang="en-US" b="0" i="0" smtClean="0">
                        <a:latin typeface="Cambria Math"/>
                        <a:ea typeface="Cambria Math"/>
                      </a:rPr>
                      <m:t> (</m:t>
                    </m:r>
                    <m:r>
                      <a:rPr lang="en-US" b="0" i="1" smtClean="0">
                        <a:latin typeface="Cambria Math"/>
                        <a:ea typeface="Cambria Math"/>
                      </a:rPr>
                      <m:t>𝑘</m:t>
                    </m:r>
                    <m:r>
                      <a:rPr lang="en-US" b="0" i="0" smtClean="0">
                        <a:latin typeface="Cambria Math"/>
                        <a:ea typeface="Cambria Math"/>
                      </a:rPr>
                      <m:t>&lt;0)</m:t>
                    </m:r>
                  </m:oMath>
                </a14:m>
                <a:endParaRPr lang="en-US" dirty="0"/>
              </a:p>
              <a:p>
                <a:pPr lvl="1">
                  <a:buFont typeface="Wingdings" panose="05000000000000000000" pitchFamily="2" charset="2"/>
                  <a:buChar char="§"/>
                </a:pPr>
                <a14:m>
                  <m:oMath xmlns:m="http://schemas.openxmlformats.org/officeDocument/2006/math">
                    <m:acc>
                      <m:accPr>
                        <m:chr m:val="⃑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i="1">
                            <a:latin typeface="Cambria Math"/>
                          </a:rPr>
                          <m:t>𝑇</m:t>
                        </m:r>
                      </m:e>
                    </m:acc>
                    <m:r>
                      <a:rPr lang="en-US" i="1">
                        <a:latin typeface="Cambria Math"/>
                      </a:rPr>
                      <m:t>=</m:t>
                    </m:r>
                    <m:acc>
                      <m:accPr>
                        <m:chr m:val="⃑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i="1">
                            <a:latin typeface="Cambria Math"/>
                            <a:ea typeface="Cambria Math"/>
                          </a:rPr>
                          <m:t>𝜇</m:t>
                        </m:r>
                      </m:e>
                    </m:acc>
                    <m:r>
                      <a:rPr lang="en-US" i="1">
                        <a:latin typeface="Cambria Math"/>
                        <a:ea typeface="Cambria Math"/>
                      </a:rPr>
                      <m:t>×</m:t>
                    </m:r>
                    <m:acc>
                      <m:accPr>
                        <m:chr m:val="⃑"/>
                        <m:ctrlPr>
                          <a:rPr lang="en-US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accPr>
                      <m:e>
                        <m:r>
                          <a:rPr lang="en-US" i="1">
                            <a:latin typeface="Cambria Math"/>
                            <a:ea typeface="Cambria Math"/>
                          </a:rPr>
                          <m:t>𝐵</m:t>
                        </m:r>
                      </m:e>
                    </m:acc>
                  </m:oMath>
                </a14:m>
                <a:endParaRPr lang="en-US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81000" y="1333464"/>
                <a:ext cx="8229600" cy="3367012"/>
              </a:xfrm>
              <a:blipFill>
                <a:blip r:embed="rId3"/>
                <a:stretch>
                  <a:fillRect l="-1333" t="-308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4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208" y="4369464"/>
            <a:ext cx="2976794" cy="23178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CEC32-B4AE-4990-8D24-D0ED70812152}" type="slidenum">
              <a:rPr lang="en-US" altLang="en-US" smtClean="0"/>
              <a:pPr/>
              <a:t>27</a:t>
            </a:fld>
            <a:endParaRPr lang="en-US" alt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5"/>
          <a:srcRect l="7936" r="7820"/>
          <a:stretch/>
        </p:blipFill>
        <p:spPr>
          <a:xfrm>
            <a:off x="4214259" y="2770666"/>
            <a:ext cx="7669397" cy="3859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534828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0" y="25098"/>
            <a:ext cx="8229600" cy="1143000"/>
          </a:xfrm>
        </p:spPr>
        <p:txBody>
          <a:bodyPr/>
          <a:lstStyle/>
          <a:p>
            <a:r>
              <a:rPr lang="en-US" dirty="0"/>
              <a:t>Attitude Determination Vectors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53765" y="1354289"/>
            <a:ext cx="9521757" cy="3691890"/>
          </a:xfrm>
        </p:spPr>
        <p:txBody>
          <a:bodyPr>
            <a:normAutofit/>
          </a:bodyPr>
          <a:lstStyle/>
          <a:p>
            <a:r>
              <a:rPr lang="en-US" dirty="0"/>
              <a:t>Requires knowledge of two vectors in both coordinate frames</a:t>
            </a:r>
          </a:p>
          <a:p>
            <a:pPr lvl="1"/>
            <a:r>
              <a:rPr lang="en-US" dirty="0"/>
              <a:t>Sun vector in body frame from sun sensors</a:t>
            </a:r>
          </a:p>
          <a:p>
            <a:pPr lvl="1"/>
            <a:r>
              <a:rPr lang="en-US" dirty="0"/>
              <a:t>Magnetic field vector in body frame from magnetometer</a:t>
            </a:r>
          </a:p>
          <a:p>
            <a:pPr lvl="1"/>
            <a:r>
              <a:rPr lang="en-US" dirty="0"/>
              <a:t>Magnetic field vector in orbital frame from IGRF model </a:t>
            </a:r>
          </a:p>
          <a:p>
            <a:pPr lvl="1"/>
            <a:r>
              <a:rPr lang="en-US" dirty="0"/>
              <a:t>Sun vector in orbital frame from heliocentric orbit propagator</a:t>
            </a:r>
          </a:p>
          <a:p>
            <a:pPr lvl="1"/>
            <a:r>
              <a:rPr lang="en-US" dirty="0"/>
              <a:t>Angular velocity vector (in body frame) from rate gyros</a:t>
            </a:r>
          </a:p>
        </p:txBody>
      </p:sp>
      <p:pic>
        <p:nvPicPr>
          <p:cNvPr id="19458" name="Picture 2" descr="http://previews.123rf.com/images/smarques27/smarques271402/smarques27140200029/26071348-Sun-vector-illustration-isolated-Stock-Vecto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5139690"/>
            <a:ext cx="1722120" cy="1722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0" name="Picture 4" descr="http://www.abc.es/Media/201009/07/earth-magfield--478x27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5017962"/>
            <a:ext cx="3257550" cy="1840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6" descr="Image result for spinning top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pic>
        <p:nvPicPr>
          <p:cNvPr id="19463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0" y="4972352"/>
            <a:ext cx="2533650" cy="180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CEC32-B4AE-4990-8D24-D0ED70812152}" type="slidenum">
              <a:rPr lang="en-US" altLang="en-US" smtClean="0"/>
              <a:pPr/>
              <a:t>28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420335731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533400"/>
            <a:ext cx="8229600" cy="1143000"/>
          </a:xfrm>
        </p:spPr>
        <p:txBody>
          <a:bodyPr/>
          <a:lstStyle/>
          <a:p>
            <a:r>
              <a:rPr lang="en-US" dirty="0"/>
              <a:t>Attitude Determination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981200" y="1447800"/>
                <a:ext cx="8229600" cy="3561945"/>
              </a:xfrm>
            </p:spPr>
            <p:txBody>
              <a:bodyPr>
                <a:normAutofit fontScale="70000" lnSpcReduction="20000"/>
              </a:bodyPr>
              <a:lstStyle/>
              <a:p>
                <a:r>
                  <a:rPr lang="en-US" dirty="0"/>
                  <a:t>Defined as direction cosine matrix between orbital frame and body frame</a:t>
                </a:r>
              </a:p>
              <a:p>
                <a:r>
                  <a:rPr lang="en-US" dirty="0"/>
                  <a:t>Triad algorithm gives DCM based on two vectors known in both frames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b="1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𝑺</m:t>
                          </m:r>
                        </m:e>
                      </m:acc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b="1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1" i="1" smtClean="0">
                                  <a:latin typeface="Cambria Math" panose="02040503050406030204" pitchFamily="18" charset="0"/>
                                </a:rPr>
                                <m:t>𝑹</m:t>
                              </m:r>
                            </m:e>
                            <m:sub>
                              <m:r>
                                <a:rPr lang="en-US" b="1" i="1" smtClean="0">
                                  <a:latin typeface="Cambria Math" panose="02040503050406030204" pitchFamily="18" charset="0"/>
                                </a:rPr>
                                <m:t>𝟏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b="1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, </m:t>
                      </m:r>
                      <m:acc>
                        <m:accPr>
                          <m:chr m:val="̂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𝒔</m:t>
                          </m:r>
                        </m:e>
                      </m:acc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b="1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1" i="1" smtClean="0">
                                  <a:latin typeface="Cambria Math" panose="02040503050406030204" pitchFamily="18" charset="0"/>
                                </a:rPr>
                                <m:t>𝒓</m:t>
                              </m:r>
                            </m:e>
                            <m:sub>
                              <m:r>
                                <a:rPr lang="en-US" b="1" i="1">
                                  <a:latin typeface="Cambria Math" panose="02040503050406030204" pitchFamily="18" charset="0"/>
                                </a:rPr>
                                <m:t>𝟏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b="1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US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𝑴</m:t>
                          </m:r>
                        </m:e>
                      </m:acc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b="1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1" i="1">
                                  <a:latin typeface="Cambria Math" panose="02040503050406030204" pitchFamily="18" charset="0"/>
                                </a:rPr>
                                <m:t>𝑹</m:t>
                              </m:r>
                            </m:e>
                            <m:sub>
                              <m:r>
                                <a:rPr lang="en-US" b="1" i="1">
                                  <a:latin typeface="Cambria Math" panose="02040503050406030204" pitchFamily="18" charset="0"/>
                                </a:rPr>
                                <m:t>𝟏</m:t>
                              </m:r>
                            </m:sub>
                          </m:sSub>
                          <m:r>
                            <a:rPr lang="en-US" b="1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</m:t>
                          </m:r>
                          <m:sSub>
                            <m:sSubPr>
                              <m:ctrlPr>
                                <a:rPr lang="en-US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𝑹</m:t>
                              </m:r>
                            </m:e>
                            <m:sub>
                              <m:r>
                                <a:rPr lang="en-US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𝟐</m:t>
                              </m:r>
                            </m:sub>
                          </m:sSub>
                        </m:num>
                        <m:den>
                          <m:d>
                            <m:dPr>
                              <m:begChr m:val="|"/>
                              <m:endChr m:val="|"/>
                              <m:ctrlPr>
                                <a:rPr lang="en-US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b="1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1" i="1">
                                      <a:latin typeface="Cambria Math" panose="02040503050406030204" pitchFamily="18" charset="0"/>
                                    </a:rPr>
                                    <m:t>𝑹</m:t>
                                  </m:r>
                                </m:e>
                                <m:sub>
                                  <m:r>
                                    <a:rPr lang="en-US" b="1" i="1">
                                      <a:latin typeface="Cambria Math" panose="02040503050406030204" pitchFamily="18" charset="0"/>
                                    </a:rPr>
                                    <m:t>𝟏</m:t>
                                  </m:r>
                                </m:sub>
                              </m:sSub>
                              <m:r>
                                <a:rPr lang="en-US" b="1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×</m:t>
                              </m:r>
                              <m:sSub>
                                <m:sSubPr>
                                  <m:ctrlPr>
                                    <a:rPr lang="en-US" b="1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1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𝑹</m:t>
                                  </m:r>
                                </m:e>
                                <m:sub>
                                  <m:r>
                                    <a:rPr lang="en-US" b="1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𝟐</m:t>
                                  </m:r>
                                </m:sub>
                              </m:sSub>
                            </m:e>
                          </m:d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 </m:t>
                      </m:r>
                      <m:acc>
                        <m:accPr>
                          <m:chr m:val="̂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𝒎</m:t>
                          </m:r>
                        </m:e>
                      </m:acc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1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b="1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1" i="1" smtClean="0">
                                  <a:latin typeface="Cambria Math" panose="02040503050406030204" pitchFamily="18" charset="0"/>
                                </a:rPr>
                                <m:t>𝒓</m:t>
                              </m:r>
                            </m:e>
                            <m:sub>
                              <m:r>
                                <a:rPr lang="en-US" b="1" i="1">
                                  <a:latin typeface="Cambria Math" panose="02040503050406030204" pitchFamily="18" charset="0"/>
                                </a:rPr>
                                <m:t>𝟏</m:t>
                              </m:r>
                            </m:sub>
                          </m:sSub>
                          <m:r>
                            <a:rPr lang="en-US" b="1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×</m:t>
                          </m:r>
                          <m:sSub>
                            <m:sSubPr>
                              <m:ctrlPr>
                                <a:rPr lang="en-US" b="1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𝒓</m:t>
                              </m:r>
                            </m:e>
                            <m:sub>
                              <m:r>
                                <a:rPr lang="en-US" b="1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𝟐</m:t>
                              </m:r>
                            </m:sub>
                          </m:sSub>
                        </m:num>
                        <m:den>
                          <m:d>
                            <m:dPr>
                              <m:begChr m:val="|"/>
                              <m:endChr m:val="|"/>
                              <m:ctrlPr>
                                <a:rPr lang="en-US" b="1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b="1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1" i="1" smtClean="0">
                                      <a:latin typeface="Cambria Math" panose="02040503050406030204" pitchFamily="18" charset="0"/>
                                    </a:rPr>
                                    <m:t>𝒓</m:t>
                                  </m:r>
                                </m:e>
                                <m:sub>
                                  <m:r>
                                    <a:rPr lang="en-US" b="1" i="1">
                                      <a:latin typeface="Cambria Math" panose="02040503050406030204" pitchFamily="18" charset="0"/>
                                    </a:rPr>
                                    <m:t>𝟏</m:t>
                                  </m:r>
                                </m:sub>
                              </m:sSub>
                              <m:r>
                                <a:rPr lang="en-US" b="1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×</m:t>
                              </m:r>
                              <m:sSub>
                                <m:sSubPr>
                                  <m:ctrlPr>
                                    <a:rPr lang="en-US" b="1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1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𝒓</m:t>
                                  </m:r>
                                </m:e>
                                <m:sub>
                                  <m:r>
                                    <a:rPr lang="en-US" b="1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𝟐</m:t>
                                  </m:r>
                                </m:sub>
                              </m:sSub>
                            </m:e>
                          </m:d>
                        </m:den>
                      </m:f>
                    </m:oMath>
                  </m:oMathPara>
                </a14:m>
                <a:endParaRPr lang="en-US" dirty="0"/>
              </a:p>
              <a:p>
                <a:pPr marL="0" indent="0">
                  <a:buNone/>
                </a:pPr>
                <a:br>
                  <a:rPr lang="en-US" dirty="0"/>
                </a:b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acc>
                                  <m:accPr>
                                    <m:chr m:val="̂"/>
                                    <m:ctrlPr>
                                      <a:rPr lang="en-US" b="1" i="1"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b="1" i="1">
                                        <a:latin typeface="Cambria Math" panose="02040503050406030204" pitchFamily="18" charset="0"/>
                                      </a:rPr>
                                      <m:t>𝑺</m:t>
                                    </m:r>
                                  </m:e>
                                </m:acc>
                              </m:e>
                              <m:e>
                                <m:acc>
                                  <m:accPr>
                                    <m:chr m:val="̂"/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b="1" i="1">
                                        <a:latin typeface="Cambria Math" panose="02040503050406030204" pitchFamily="18" charset="0"/>
                                      </a:rPr>
                                      <m:t>𝑴</m:t>
                                    </m:r>
                                  </m:e>
                                </m:acc>
                              </m:e>
                              <m:e>
                                <m:acc>
                                  <m:accPr>
                                    <m:chr m:val="̂"/>
                                    <m:ctrlPr>
                                      <a:rPr lang="en-US" b="1" i="1"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b="1" i="1">
                                        <a:latin typeface="Cambria Math" panose="02040503050406030204" pitchFamily="18" charset="0"/>
                                      </a:rPr>
                                      <m:t>𝑺</m:t>
                                    </m:r>
                                  </m:e>
                                </m:acc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×</m:t>
                                </m:r>
                                <m:acc>
                                  <m:accPr>
                                    <m:chr m:val="̂"/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b="1" i="1">
                                        <a:latin typeface="Cambria Math" panose="02040503050406030204" pitchFamily="18" charset="0"/>
                                      </a:rPr>
                                      <m:t>𝑴</m:t>
                                    </m:r>
                                  </m:e>
                                </m:acc>
                              </m:e>
                            </m:mr>
                          </m:m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𝐴</m:t>
                      </m:r>
                      <m:d>
                        <m:dPr>
                          <m:begChr m:val="["/>
                          <m:endChr m:val="]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acc>
                                  <m:accPr>
                                    <m:chr m:val="̂"/>
                                    <m:ctrlPr>
                                      <a:rPr lang="en-US" b="1" i="1"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  <m:t>𝒔</m:t>
                                    </m:r>
                                  </m:e>
                                </m:acc>
                              </m:e>
                              <m:e>
                                <m:acc>
                                  <m:accPr>
                                    <m:chr m:val="̂"/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  <m:t>𝒎</m:t>
                                    </m:r>
                                  </m:e>
                                </m:acc>
                              </m:e>
                              <m:e>
                                <m:acc>
                                  <m:accPr>
                                    <m:chr m:val="̂"/>
                                    <m:ctrlPr>
                                      <a:rPr lang="en-US" b="1" i="1"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  <m:t>𝒔</m:t>
                                    </m:r>
                                  </m:e>
                                </m:acc>
                                <m:r>
                                  <a:rPr lang="en-US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×</m:t>
                                </m:r>
                                <m:acc>
                                  <m:accPr>
                                    <m:chr m:val="̂"/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  <m:t>𝒎</m:t>
                                    </m:r>
                                  </m:e>
                                </m:acc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dirty="0"/>
              </a:p>
              <a:p>
                <a:r>
                  <a:rPr lang="en-US" i="1" dirty="0"/>
                  <a:t>A</a:t>
                </a:r>
                <a:r>
                  <a:rPr lang="en-US" dirty="0"/>
                  <a:t> is the direction cosine matrix</a:t>
                </a:r>
              </a:p>
              <a:p>
                <a:r>
                  <a:rPr lang="en-US" dirty="0"/>
                  <a:t>DCM to quaternion conversion</a:t>
                </a:r>
                <a:br>
                  <a:rPr lang="en-US" dirty="0"/>
                </a:br>
                <a:endParaRPr lang="en-US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981200" y="1447800"/>
                <a:ext cx="8229600" cy="3561945"/>
              </a:xfrm>
              <a:blipFill>
                <a:blip r:embed="rId4"/>
                <a:stretch>
                  <a:fillRect l="-667" t="-325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/>
          </p:nvPr>
        </p:nvGraphicFramePr>
        <p:xfrm>
          <a:off x="1850169" y="4577422"/>
          <a:ext cx="4258236" cy="22805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6" name="Equation" r:id="rId5" imgW="1752480" imgH="888840" progId="Equation.DSMT4">
                  <p:embed/>
                </p:oleObj>
              </mc:Choice>
              <mc:Fallback>
                <p:oleObj name="Equation" r:id="rId5" imgW="1752480" imgH="888840" progId="Equation.DSMT4">
                  <p:embed/>
                  <p:pic>
                    <p:nvPicPr>
                      <p:cNvPr id="7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50169" y="4577422"/>
                        <a:ext cx="4258236" cy="228057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/>
          </p:nvPr>
        </p:nvGraphicFramePr>
        <p:xfrm>
          <a:off x="7086600" y="4648200"/>
          <a:ext cx="2667000" cy="19592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7" name="Equation" r:id="rId7" imgW="723600" imgH="749160" progId="Equation.DSMT4">
                  <p:embed/>
                </p:oleObj>
              </mc:Choice>
              <mc:Fallback>
                <p:oleObj name="Equation" r:id="rId7" imgW="723600" imgH="749160" progId="Equation.DSMT4">
                  <p:embed/>
                  <p:pic>
                    <p:nvPicPr>
                      <p:cNvPr id="8" name="Object 7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7086600" y="4648200"/>
                        <a:ext cx="2667000" cy="19592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CEC32-B4AE-4990-8D24-D0ED70812152}" type="slidenum">
              <a:rPr lang="en-US" altLang="en-US" smtClean="0"/>
              <a:pPr/>
              <a:t>29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6388887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Orbital Perturbations and Out of Plane Effects</a:t>
            </a:r>
          </a:p>
        </p:txBody>
      </p:sp>
      <p:pic>
        <p:nvPicPr>
          <p:cNvPr id="4" name="Picture 2" descr="http://www.astro.cornell.edu/~berthoud/alpsat/orbdist.gif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0625" y="1363716"/>
            <a:ext cx="8175829" cy="4941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105025" y="6305550"/>
            <a:ext cx="85153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Comparison of disturbing acceleration for Earth orbits (Fortescue and Stark 1995)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EC96E-690E-4091-9463-87802ACBD36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60272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Kalman</a:t>
            </a:r>
            <a:r>
              <a:rPr lang="en-US" dirty="0"/>
              <a:t> Filtering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</a:t>
            </a:r>
            <a:r>
              <a:rPr lang="en-US" dirty="0" err="1"/>
              <a:t>Kalman</a:t>
            </a:r>
            <a:r>
              <a:rPr lang="en-US" dirty="0"/>
              <a:t> Filter is an Optimal Estimator if a measurement contains Gaussian noise</a:t>
            </a:r>
          </a:p>
          <a:p>
            <a:r>
              <a:rPr lang="en-US" dirty="0"/>
              <a:t>Sensor measurements should be filtered before being used in ADACS algorithms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EC96E-690E-4091-9463-87802ACBD362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54388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Error Quaternion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562100" y="1828800"/>
                <a:ext cx="9067800" cy="2626468"/>
              </a:xfrm>
            </p:spPr>
            <p:txBody>
              <a:bodyPr>
                <a:normAutofit fontScale="92500"/>
              </a:bodyPr>
              <a:lstStyle/>
              <a:p>
                <a:r>
                  <a:rPr lang="en-US" dirty="0"/>
                  <a:t>Relates current orientation (</a:t>
                </a:r>
                <a:r>
                  <a:rPr lang="en-US" i="1" dirty="0"/>
                  <a:t>q</a:t>
                </a:r>
                <a:r>
                  <a:rPr lang="en-US" i="1" baseline="-25000" dirty="0"/>
                  <a:t>m</a:t>
                </a:r>
                <a:r>
                  <a:rPr lang="en-US" dirty="0"/>
                  <a:t>)</a:t>
                </a:r>
                <a:r>
                  <a:rPr lang="en-US" baseline="-25000" dirty="0"/>
                  <a:t> </a:t>
                </a:r>
                <a:r>
                  <a:rPr lang="en-US" dirty="0"/>
                  <a:t>to desired orientation (</a:t>
                </a:r>
                <a:r>
                  <a:rPr lang="en-US" i="1" dirty="0"/>
                  <a:t>q</a:t>
                </a:r>
                <a:r>
                  <a:rPr lang="en-US" i="1" baseline="-25000" dirty="0"/>
                  <a:t>d</a:t>
                </a:r>
                <a:r>
                  <a:rPr lang="en-US" dirty="0"/>
                  <a:t>)</a:t>
                </a:r>
              </a:p>
              <a:p>
                <a:pPr lvl="1"/>
                <a:r>
                  <a:rPr lang="en-US" dirty="0"/>
                  <a:t>Used in control algorithm</a:t>
                </a:r>
              </a:p>
              <a:p>
                <a:pPr lvl="1"/>
                <a:r>
                  <a:rPr lang="en-US" dirty="0"/>
                  <a:t>Quaternions are specified rotating the orbital frame to the body frame</a:t>
                </a:r>
              </a:p>
              <a:p>
                <a:pPr marL="457200" lvl="1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𝑞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𝑒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sSubSup>
                            <m:sSub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𝑞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</m:sub>
                            <m:sup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sup>
                          </m:sSub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𝑞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sSub>
                                  <m:sSub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𝑞</m:t>
                                    </m:r>
                                  </m:e>
                                  <m:sub>
                                    <m:r>
                                      <m:rPr>
                                        <m:brk m:alnAt="7"/>
                                      </m:r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𝑒</m:t>
                                    </m:r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𝑞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𝑒</m:t>
                                    </m:r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1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sSub>
                                        <m:sSubPr>
                                          <m:ctrlPr>
                                            <a:rPr lang="en-US" b="0" i="1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m:rPr>
                                              <m:brk m:alnAt="7"/>
                                            </m:rPr>
                                            <a:rPr lang="en-US" b="0" i="1" smtClean="0">
                                              <a:latin typeface="Cambria Math" panose="02040503050406030204" pitchFamily="18" charset="0"/>
                                            </a:rPr>
                                            <m:t>𝑞</m:t>
                                          </m:r>
                                        </m:e>
                                        <m:sub>
                                          <m:r>
                                            <m:rPr>
                                              <m:brk m:alnAt="7"/>
                                            </m:rPr>
                                            <a:rPr lang="en-US" b="0" i="1" smtClean="0">
                                              <a:latin typeface="Cambria Math" panose="02040503050406030204" pitchFamily="18" charset="0"/>
                                            </a:rPr>
                                            <m:t>𝑒</m:t>
                                          </m:r>
                                          <m:r>
                                            <a:rPr lang="en-US" b="0" i="1" smtClean="0">
                                              <a:latin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</m:sub>
                                      </m:sSub>
                                    </m:e>
                                  </m:mr>
                                  <m:mr>
                                    <m:e>
                                      <m:sSub>
                                        <m:sSubPr>
                                          <m:ctrlPr>
                                            <a:rPr lang="en-US" b="0" i="1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b="0" i="1" smtClean="0">
                                              <a:latin typeface="Cambria Math" panose="02040503050406030204" pitchFamily="18" charset="0"/>
                                            </a:rPr>
                                            <m:t>𝑞</m:t>
                                          </m:r>
                                        </m:e>
                                        <m:sub>
                                          <m:r>
                                            <a:rPr lang="en-US" b="0" i="1" smtClean="0">
                                              <a:latin typeface="Cambria Math" panose="02040503050406030204" pitchFamily="18" charset="0"/>
                                            </a:rPr>
                                            <m:t>𝑒</m:t>
                                          </m:r>
                                          <m:r>
                                            <a:rPr lang="en-US" b="0" i="1" smtClean="0">
                                              <a:latin typeface="Cambria Math" panose="02040503050406030204" pitchFamily="18" charset="0"/>
                                            </a:rPr>
                                            <m:t>3</m:t>
                                          </m:r>
                                        </m:sub>
                                      </m:sSub>
                                    </m:e>
                                  </m:mr>
                                </m:m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562100" y="1828800"/>
                <a:ext cx="9067800" cy="2626468"/>
              </a:xfrm>
              <a:blipFill>
                <a:blip r:embed="rId3"/>
                <a:stretch>
                  <a:fillRect l="-1008" t="-348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CEC32-B4AE-4990-8D24-D0ED70812152}" type="slidenum">
              <a:rPr lang="en-US" altLang="en-US" smtClean="0"/>
              <a:pPr/>
              <a:t>31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73718729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381000"/>
            <a:ext cx="8229600" cy="1143000"/>
          </a:xfrm>
        </p:spPr>
        <p:txBody>
          <a:bodyPr/>
          <a:lstStyle/>
          <a:p>
            <a:r>
              <a:rPr lang="en-US" dirty="0"/>
              <a:t>Legacy PD Control Algorithm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89498" y="1219200"/>
            <a:ext cx="7159557" cy="5029200"/>
          </a:xfrm>
        </p:spPr>
        <p:txBody>
          <a:bodyPr>
            <a:normAutofit/>
          </a:bodyPr>
          <a:lstStyle/>
          <a:p>
            <a:r>
              <a:rPr lang="en-US" dirty="0"/>
              <a:t>Torques calculated directly from controller</a:t>
            </a:r>
            <a:br>
              <a:rPr lang="en-US" dirty="0"/>
            </a:br>
            <a:br>
              <a:rPr lang="en-US" dirty="0"/>
            </a:br>
            <a:endParaRPr lang="en-US" dirty="0"/>
          </a:p>
          <a:p>
            <a:pPr marL="0" indent="0">
              <a:buNone/>
            </a:pPr>
            <a:endParaRPr lang="en-US" dirty="0"/>
          </a:p>
          <a:p>
            <a:pPr lvl="1"/>
            <a:r>
              <a:rPr lang="en-US" dirty="0"/>
              <a:t>Controller does not take wheel angular momentum into account</a:t>
            </a:r>
          </a:p>
          <a:p>
            <a:pPr lvl="2"/>
            <a:r>
              <a:rPr lang="en-US" dirty="0"/>
              <a:t>System response changes with wheel angular velocity</a:t>
            </a:r>
          </a:p>
          <a:p>
            <a:pPr lvl="2"/>
            <a:r>
              <a:rPr lang="en-US" dirty="0"/>
              <a:t>Can result in unexpected performance</a:t>
            </a:r>
          </a:p>
          <a:p>
            <a:pPr lvl="2"/>
            <a:r>
              <a:rPr lang="en-US" dirty="0"/>
              <a:t>Controller gains dependent on satellite inertia properties</a:t>
            </a:r>
          </a:p>
          <a:p>
            <a:pPr lvl="1"/>
            <a:r>
              <a:rPr lang="en-US" dirty="0"/>
              <a:t>Separate gain value needed for each parameter</a:t>
            </a: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9437563"/>
              </p:ext>
            </p:extLst>
          </p:nvPr>
        </p:nvGraphicFramePr>
        <p:xfrm>
          <a:off x="2733473" y="1750218"/>
          <a:ext cx="2733675" cy="1223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2" name="Equation" r:id="rId4" imgW="1663560" imgH="736560" progId="Equation.DSMT4">
                  <p:embed/>
                </p:oleObj>
              </mc:Choice>
              <mc:Fallback>
                <p:oleObj name="Equation" r:id="rId4" imgW="1663560" imgH="736560" progId="Equation.DSMT4">
                  <p:embed/>
                  <p:pic>
                    <p:nvPicPr>
                      <p:cNvPr id="5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33473" y="1750218"/>
                        <a:ext cx="2733675" cy="12239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CEC32-B4AE-4990-8D24-D0ED70812152}" type="slidenum">
              <a:rPr lang="en-US" altLang="en-US" smtClean="0"/>
              <a:pPr/>
              <a:t>32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29719390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52625" y="457200"/>
            <a:ext cx="8229600" cy="990600"/>
          </a:xfrm>
        </p:spPr>
        <p:txBody>
          <a:bodyPr>
            <a:normAutofit/>
          </a:bodyPr>
          <a:lstStyle/>
          <a:p>
            <a:r>
              <a:rPr lang="en-US" dirty="0"/>
              <a:t>Inverse Dynamics PD Controller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1194000"/>
            <a:ext cx="4648200" cy="2819399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Takes satellite dynamics into account</a:t>
            </a:r>
          </a:p>
          <a:p>
            <a:pPr lvl="1"/>
            <a:r>
              <a:rPr lang="en-US" dirty="0"/>
              <a:t>Ensures stability in all conditions</a:t>
            </a:r>
          </a:p>
          <a:p>
            <a:r>
              <a:rPr lang="en-US" dirty="0"/>
              <a:t>PD law determines desired angular accelerations</a:t>
            </a:r>
          </a:p>
          <a:p>
            <a:r>
              <a:rPr lang="en-US" dirty="0"/>
              <a:t>Equations of motion used to calculate required torques</a:t>
            </a:r>
          </a:p>
          <a:p>
            <a:r>
              <a:rPr lang="en-US" dirty="0"/>
              <a:t>Gains independent of inertia properties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/>
          </p:nvPr>
        </p:nvGraphicFramePr>
        <p:xfrm>
          <a:off x="2514601" y="3861597"/>
          <a:ext cx="2822957" cy="14724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88" name="Equation" r:id="rId6" imgW="1574640" imgH="812520" progId="Equation.DSMT4">
                  <p:embed/>
                </p:oleObj>
              </mc:Choice>
              <mc:Fallback>
                <p:oleObj name="Equation" r:id="rId6" imgW="1574640" imgH="812520" progId="Equation.DSMT4">
                  <p:embed/>
                  <p:pic>
                    <p:nvPicPr>
                      <p:cNvPr id="7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4601" y="3861597"/>
                        <a:ext cx="2822957" cy="147240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CEC32-B4AE-4990-8D24-D0ED70812152}" type="slidenum">
              <a:rPr lang="en-US" altLang="en-US" smtClean="0"/>
              <a:pPr/>
              <a:t>33</a:t>
            </a:fld>
            <a:endParaRPr lang="en-US" altLang="en-US" dirty="0"/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/>
          </p:nvPr>
        </p:nvGraphicFramePr>
        <p:xfrm>
          <a:off x="1548021" y="5334002"/>
          <a:ext cx="9175715" cy="12245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89" name="Equation" r:id="rId8" imgW="5562360" imgH="736560" progId="Equation.DSMT4">
                  <p:embed/>
                </p:oleObj>
              </mc:Choice>
              <mc:Fallback>
                <p:oleObj name="Equation" r:id="rId8" imgW="5562360" imgH="736560" progId="Equation.DSMT4">
                  <p:embed/>
                  <p:pic>
                    <p:nvPicPr>
                      <p:cNvPr id="12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8021" y="5334002"/>
                        <a:ext cx="9175715" cy="122459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Stable Inverse Dynamics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5943600" y="1231692"/>
            <a:ext cx="4724400" cy="4073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3809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752600" y="838200"/>
            <a:ext cx="8686800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Analytical Calculation of Controller Gains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2214564"/>
            <a:ext cx="9144000" cy="1519237"/>
          </a:xfrm>
        </p:spPr>
        <p:txBody>
          <a:bodyPr/>
          <a:lstStyle/>
          <a:p>
            <a:r>
              <a:rPr lang="en-US" dirty="0"/>
              <a:t>Controller is quasi-linear, so block diagram can be drawn and used to calculate gains for linearized controller</a:t>
            </a: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/>
          </p:nvPr>
        </p:nvGraphicFramePr>
        <p:xfrm>
          <a:off x="1828800" y="3276600"/>
          <a:ext cx="2514600" cy="12902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12" name="Equation" r:id="rId4" imgW="1600200" imgH="812520" progId="Equation.DSMT4">
                  <p:embed/>
                </p:oleObj>
              </mc:Choice>
              <mc:Fallback>
                <p:oleObj name="Equation" r:id="rId4" imgW="1600200" imgH="812520" progId="Equation.DSMT4">
                  <p:embed/>
                  <p:pic>
                    <p:nvPicPr>
                      <p:cNvPr id="5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8800" y="3276600"/>
                        <a:ext cx="2514600" cy="129027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16385" name="Rectangle 9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graphicFrame>
        <p:nvGraphicFramePr>
          <p:cNvPr id="16386" name="Object 1638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94824283"/>
              </p:ext>
            </p:extLst>
          </p:nvPr>
        </p:nvGraphicFramePr>
        <p:xfrm>
          <a:off x="5486399" y="3628154"/>
          <a:ext cx="1828799" cy="5723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13" name="Equation" r:id="rId6" imgW="1244600" imgH="393700" progId="Equation.DSMT4">
                  <p:embed/>
                </p:oleObj>
              </mc:Choice>
              <mc:Fallback>
                <p:oleObj name="Equation" r:id="rId6" imgW="1244600" imgH="393700" progId="Equation.DSMT4">
                  <p:embed/>
                  <p:pic>
                    <p:nvPicPr>
                      <p:cNvPr id="16386" name="Object 1638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86399" y="3628154"/>
                        <a:ext cx="1828799" cy="57237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389" name="Rectangle 11"/>
          <p:cNvSpPr>
            <a:spLocks noChangeArrowheads="1"/>
          </p:cNvSpPr>
          <p:nvPr/>
        </p:nvSpPr>
        <p:spPr bwMode="auto">
          <a:xfrm>
            <a:off x="1676401" y="-322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cxnSp>
        <p:nvCxnSpPr>
          <p:cNvPr id="16392" name="Straight Arrow Connector 16391"/>
          <p:cNvCxnSpPr/>
          <p:nvPr/>
        </p:nvCxnSpPr>
        <p:spPr>
          <a:xfrm>
            <a:off x="4419600" y="3886200"/>
            <a:ext cx="990600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394" name="Straight Arrow Connector 16393"/>
          <p:cNvCxnSpPr/>
          <p:nvPr/>
        </p:nvCxnSpPr>
        <p:spPr>
          <a:xfrm>
            <a:off x="7391400" y="3886200"/>
            <a:ext cx="1066800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396" name="Straight Arrow Connector 16395"/>
          <p:cNvCxnSpPr/>
          <p:nvPr/>
        </p:nvCxnSpPr>
        <p:spPr>
          <a:xfrm flipH="1">
            <a:off x="5410200" y="4343400"/>
            <a:ext cx="381000" cy="4572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397" name="Rectangle 13"/>
          <p:cNvSpPr>
            <a:spLocks noChangeArrowheads="1"/>
          </p:cNvSpPr>
          <p:nvPr/>
        </p:nvSpPr>
        <p:spPr bwMode="auto">
          <a:xfrm>
            <a:off x="1524001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cxnSp>
        <p:nvCxnSpPr>
          <p:cNvPr id="16400" name="Straight Arrow Connector 16399"/>
          <p:cNvCxnSpPr/>
          <p:nvPr/>
        </p:nvCxnSpPr>
        <p:spPr>
          <a:xfrm flipH="1">
            <a:off x="8915400" y="4267200"/>
            <a:ext cx="381000" cy="6096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401" name="TextBox 16400"/>
          <p:cNvSpPr txBox="1"/>
          <p:nvPr/>
        </p:nvSpPr>
        <p:spPr>
          <a:xfrm>
            <a:off x="6629400" y="5011132"/>
            <a:ext cx="3276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Critically Damped:</a:t>
            </a:r>
          </a:p>
          <a:p>
            <a:r>
              <a:rPr lang="en-US" sz="3200" dirty="0"/>
              <a:t>Underdamped:</a:t>
            </a:r>
          </a:p>
          <a:p>
            <a:r>
              <a:rPr lang="en-US" sz="3200" dirty="0"/>
              <a:t>Overdamped: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CEC32-B4AE-4990-8D24-D0ED70812152}" type="slidenum">
              <a:rPr lang="en-US" altLang="en-US" smtClean="0"/>
              <a:pPr/>
              <a:t>34</a:t>
            </a:fld>
            <a:endParaRPr lang="en-US" altLang="en-US" dirty="0"/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4726" y="4795837"/>
            <a:ext cx="5200875" cy="19879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8534401" y="3560035"/>
                <a:ext cx="1853581" cy="631776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400" i="1">
                          <a:latin typeface="Cambria Math" panose="02040503050406030204" pitchFamily="18" charset="0"/>
                        </a:rPr>
                        <m:t>𝑇</m:t>
                      </m:r>
                      <m:d>
                        <m:dPr>
                          <m:ctrlPr>
                            <a:rPr lang="en-US" sz="1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𝑠</m:t>
                          </m:r>
                        </m:e>
                      </m:d>
                      <m:r>
                        <a:rPr lang="en-US" sz="140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14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1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𝐾</m:t>
                              </m:r>
                            </m:e>
                            <m:sub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</m:sub>
                          </m:sSub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/2</m:t>
                          </m:r>
                        </m:num>
                        <m:den>
                          <m:sSup>
                            <m:sSupPr>
                              <m:ctrlPr>
                                <a:rPr lang="en-US" sz="14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</m:e>
                            <m:sup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𝑠</m:t>
                          </m:r>
                          <m:sSub>
                            <m:sSubPr>
                              <m:ctrlPr>
                                <a:rPr lang="en-US" sz="14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</m:e>
                            <m:sub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</m:sub>
                          </m:sSub>
                          <m:r>
                            <a:rPr lang="en-US" sz="1400" i="1">
                              <a:latin typeface="Cambria Math" panose="02040503050406030204" pitchFamily="18" charset="0"/>
                            </a:rPr>
                            <m:t>+</m:t>
                          </m:r>
                          <m:f>
                            <m:fPr>
                              <m:ctrlPr>
                                <a:rPr lang="en-US" sz="1400" i="1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US" sz="14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1400" i="1"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</m:e>
                                <m:sub>
                                  <m:r>
                                    <a:rPr lang="en-US" sz="1400" i="1">
                                      <a:latin typeface="Cambria Math" panose="02040503050406030204" pitchFamily="18" charset="0"/>
                                    </a:rPr>
                                    <m:t>𝑝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en-US" sz="14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</m:den>
                      </m:f>
                    </m:oMath>
                  </m:oMathPara>
                </a14:m>
                <a:endParaRPr lang="en-US" sz="1400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34401" y="3560035"/>
                <a:ext cx="1853581" cy="631776"/>
              </a:xfrm>
              <a:prstGeom prst="rect">
                <a:avLst/>
              </a:prstGeom>
              <a:blipFill>
                <a:blip r:embed="rId9"/>
                <a:stretch>
                  <a:fillRect t="-1923" b="-76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9668844" y="4951151"/>
                <a:ext cx="1013073" cy="56124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𝑝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Sup>
                            <m:sSub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</m:sub>
                            <m:sup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bSup>
                        </m:num>
                        <m:den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68844" y="4951151"/>
                <a:ext cx="1013073" cy="561244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/>
              <p:cNvSpPr txBox="1"/>
              <p:nvPr/>
            </p:nvSpPr>
            <p:spPr>
              <a:xfrm>
                <a:off x="9296401" y="5440487"/>
                <a:ext cx="1013073" cy="56124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𝑝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&lt;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Sup>
                            <m:sSub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</m:sub>
                            <m:sup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bSup>
                        </m:num>
                        <m:den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5" name="Text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96401" y="5440487"/>
                <a:ext cx="1013073" cy="561244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/>
              <p:cNvSpPr txBox="1"/>
              <p:nvPr/>
            </p:nvSpPr>
            <p:spPr>
              <a:xfrm>
                <a:off x="9094664" y="6005982"/>
                <a:ext cx="1013073" cy="56124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𝑝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&gt;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Sup>
                            <m:sSub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</m:sub>
                            <m:sup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bSup>
                        </m:num>
                        <m:den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94664" y="6005982"/>
                <a:ext cx="1013073" cy="561244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2179948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MATLAB Attitude Propagator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The state vector will consist of the 4 components of the quaternion specifying the orientation of the body frame with respect to the ECI frame, the wheel angular velocities, and the 3 components of the angular velocity of the body frame with respect to the ECI frame</a:t>
            </a:r>
          </a:p>
          <a:p>
            <a:r>
              <a:rPr lang="en-US" dirty="0"/>
              <a:t>Quaternion derivatives found based on current quaternion and angular velocity</a:t>
            </a:r>
          </a:p>
          <a:p>
            <a:r>
              <a:rPr lang="en-US" dirty="0"/>
              <a:t>Wheel angular accelerations found based on control law</a:t>
            </a:r>
          </a:p>
          <a:p>
            <a:r>
              <a:rPr lang="en-US" dirty="0"/>
              <a:t>Satellite angular acceleration based on system dynamics</a:t>
            </a:r>
          </a:p>
          <a:p>
            <a:r>
              <a:rPr lang="en-US" dirty="0"/>
              <a:t>Numerically integrate the state derivative to get evolution of state over time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EC96E-690E-4091-9463-87802ACBD362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872936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685800"/>
            <a:ext cx="8229600" cy="838200"/>
          </a:xfrm>
        </p:spPr>
        <p:txBody>
          <a:bodyPr/>
          <a:lstStyle/>
          <a:p>
            <a:r>
              <a:rPr lang="en-US" dirty="0"/>
              <a:t>Simulation Results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52600" y="1371600"/>
            <a:ext cx="8229600" cy="914400"/>
          </a:xfrm>
        </p:spPr>
        <p:txBody>
          <a:bodyPr>
            <a:normAutofit/>
          </a:bodyPr>
          <a:lstStyle/>
          <a:p>
            <a:r>
              <a:rPr lang="en-US" dirty="0"/>
              <a:t>Controller Simulation in MATLAB</a:t>
            </a:r>
          </a:p>
          <a:p>
            <a:pPr lvl="1"/>
            <a:r>
              <a:rPr lang="en-US" dirty="0"/>
              <a:t>System behavior independent of inertia properties</a:t>
            </a: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/>
          </p:nvPr>
        </p:nvGraphicFramePr>
        <p:xfrm>
          <a:off x="4989833" y="2743200"/>
          <a:ext cx="2554817" cy="4033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02" name="Equation" r:id="rId4" imgW="1447560" imgH="228600" progId="Equation.DSMT4">
                  <p:embed/>
                </p:oleObj>
              </mc:Choice>
              <mc:Fallback>
                <p:oleObj name="Equation" r:id="rId4" imgW="1447560" imgH="228600" progId="Equation.DSMT4">
                  <p:embed/>
                  <p:pic>
                    <p:nvPicPr>
                      <p:cNvPr id="6" name="Object 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989833" y="2743200"/>
                        <a:ext cx="2554817" cy="40339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CEC32-B4AE-4990-8D24-D0ED70812152}" type="slidenum">
              <a:rPr lang="en-US" altLang="en-US" smtClean="0"/>
              <a:pPr/>
              <a:t>36</a:t>
            </a:fld>
            <a:endParaRPr lang="en-US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2057401" y="2504712"/>
                <a:ext cx="2648481" cy="73257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𝐼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𝑠𝑎𝑡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i="1">
                                    <a:latin typeface="Cambria Math" panose="02040503050406030204" pitchFamily="18" charset="0"/>
                                  </a:rPr>
                                  <m:t>.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127</m:t>
                                </m:r>
                              </m:e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.193</m:t>
                                </m:r>
                              </m:e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e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.093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57401" y="2504712"/>
                <a:ext cx="2648481" cy="732573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" name="Picture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00746" y="3934409"/>
            <a:ext cx="3167255" cy="256332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8"/>
          <a:srcRect r="4843"/>
          <a:stretch/>
        </p:blipFill>
        <p:spPr>
          <a:xfrm>
            <a:off x="1534886" y="3941247"/>
            <a:ext cx="2960914" cy="2548726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9"/>
          <a:srcRect r="4957"/>
          <a:stretch/>
        </p:blipFill>
        <p:spPr>
          <a:xfrm>
            <a:off x="4452929" y="3849439"/>
            <a:ext cx="3047816" cy="266744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7612257" y="2430789"/>
                <a:ext cx="1844287" cy="29841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𝑑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=.1, 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𝑝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=.005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12257" y="2430789"/>
                <a:ext cx="1844287" cy="298415"/>
              </a:xfrm>
              <a:prstGeom prst="rect">
                <a:avLst/>
              </a:prstGeom>
              <a:blipFill>
                <a:blip r:embed="rId10"/>
                <a:stretch>
                  <a:fillRect l="-2649" r="-2980" b="-204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7574156" y="2777808"/>
                <a:ext cx="2109348" cy="83099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acc>
                      <m:accPr>
                        <m:chr m:val="⃑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</m:e>
                    </m:acc>
                    <m:r>
                      <a:rPr lang="en-US" i="1">
                        <a:latin typeface="Cambria Math" panose="02040503050406030204" pitchFamily="18" charset="0"/>
                      </a:rPr>
                      <m:t>=(</m:t>
                    </m:r>
                    <m:r>
                      <m:rPr>
                        <m:nor/>
                      </m:rPr>
                      <a:rPr lang="en-US"/>
                      <m:t>.01, 0, .02)</m:t>
                    </m:r>
                  </m:oMath>
                </a14:m>
                <a:r>
                  <a:rPr lang="en-US" dirty="0"/>
                  <a:t> rad/s</a:t>
                </a: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74156" y="2777808"/>
                <a:ext cx="2109348" cy="830997"/>
              </a:xfrm>
              <a:prstGeom prst="rect">
                <a:avLst/>
              </a:prstGeom>
              <a:blipFill>
                <a:blip r:embed="rId11"/>
                <a:stretch>
                  <a:fillRect l="-6628" t="-14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7508293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Title 1"/>
              <p:cNvSpPr>
                <a:spLocks noGrp="1"/>
              </p:cNvSpPr>
              <p:nvPr>
                <p:ph type="title"/>
              </p:nvPr>
            </p:nvSpPr>
            <p:spPr>
              <a:xfrm>
                <a:off x="1342803" y="425302"/>
                <a:ext cx="3657600" cy="987056"/>
              </a:xfrm>
            </p:spPr>
            <p:txBody>
              <a:bodyPr>
                <a:normAutofit fontScale="90000"/>
              </a:bodyPr>
              <a:lstStyle/>
              <a:p>
                <a:r>
                  <a:rPr lang="en-US" dirty="0"/>
                  <a:t>Adams Results</a:t>
                </a:r>
                <a:br>
                  <a:rPr lang="en-US" dirty="0"/>
                </a:br>
                <a:r>
                  <a:rPr lang="en-US" dirty="0"/>
                  <a:t> </a:t>
                </a:r>
                <a14:m>
                  <m:oMath xmlns:m="http://schemas.openxmlformats.org/officeDocument/2006/math">
                    <m:acc>
                      <m:accPr>
                        <m:chr m:val="⃑"/>
                        <m:ctrlPr>
                          <a:rPr lang="en-US" sz="2800" i="1">
                            <a:latin typeface="Cambria Math" panose="02040503050406030204" pitchFamily="18" charset="0"/>
                            <a:ea typeface="Cambria Math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en-US" sz="2800" i="1">
                                <a:latin typeface="Cambria Math" panose="02040503050406030204" pitchFamily="18" charset="0"/>
                                <a:ea typeface="Cambria Math"/>
                              </a:rPr>
                            </m:ctrlPr>
                          </m:sSubPr>
                          <m:e>
                            <m:r>
                              <a:rPr lang="en-US" sz="2800">
                                <a:latin typeface="Cambria Math"/>
                                <a:ea typeface="Cambria Math"/>
                              </a:rPr>
                              <m:t>𝝎</m:t>
                            </m:r>
                          </m:e>
                          <m:sub>
                            <m:r>
                              <a:rPr lang="en-US" sz="2800">
                                <a:latin typeface="Cambria Math"/>
                                <a:ea typeface="Cambria Math"/>
                              </a:rPr>
                              <m:t>𝟎</m:t>
                            </m:r>
                          </m:sub>
                        </m:sSub>
                      </m:e>
                    </m:acc>
                    <m:r>
                      <a:rPr lang="en-US" sz="2800">
                        <a:latin typeface="Cambria Math"/>
                        <a:ea typeface="Cambria Math"/>
                      </a:rPr>
                      <m:t>=(</m:t>
                    </m:r>
                    <m:r>
                      <a:rPr lang="en-US" sz="2800">
                        <a:latin typeface="Cambria Math"/>
                        <a:ea typeface="Cambria Math"/>
                      </a:rPr>
                      <m:t>𝟎</m:t>
                    </m:r>
                    <m:r>
                      <a:rPr lang="en-US" sz="2800">
                        <a:latin typeface="Cambria Math"/>
                        <a:ea typeface="Cambria Math"/>
                      </a:rPr>
                      <m:t>,</m:t>
                    </m:r>
                    <m:r>
                      <a:rPr lang="en-US" sz="2800">
                        <a:latin typeface="Cambria Math"/>
                        <a:ea typeface="Cambria Math"/>
                      </a:rPr>
                      <m:t>𝟎</m:t>
                    </m:r>
                    <m:r>
                      <a:rPr lang="en-US" sz="2800">
                        <a:latin typeface="Cambria Math"/>
                        <a:ea typeface="Cambria Math"/>
                      </a:rPr>
                      <m:t>,</m:t>
                    </m:r>
                    <m:r>
                      <a:rPr lang="en-US" sz="2800">
                        <a:latin typeface="Cambria Math"/>
                        <a:ea typeface="Cambria Math"/>
                      </a:rPr>
                      <m:t>𝟎</m:t>
                    </m:r>
                    <m:r>
                      <a:rPr lang="en-US" sz="2800">
                        <a:latin typeface="Cambria Math"/>
                        <a:ea typeface="Cambria Math"/>
                      </a:rPr>
                      <m:t>)</m:t>
                    </m:r>
                  </m:oMath>
                </a14:m>
                <a:br>
                  <a:rPr lang="en-US" sz="2800" dirty="0"/>
                </a:br>
                <a:r>
                  <a:rPr lang="en-US" dirty="0"/>
                  <a:t> </a:t>
                </a:r>
              </a:p>
            </p:txBody>
          </p:sp>
        </mc:Choice>
        <mc:Fallback>
          <p:sp>
            <p:nvSpPr>
              <p:cNvPr id="2" name="Title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1342803" y="425302"/>
                <a:ext cx="3657600" cy="987056"/>
              </a:xfrm>
              <a:blipFill>
                <a:blip r:embed="rId2"/>
                <a:stretch>
                  <a:fillRect l="-5833" t="-5555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/>
          <p:nvPr/>
        </p:nvPicPr>
        <p:blipFill>
          <a:blip r:embed="rId3"/>
          <a:stretch>
            <a:fillRect/>
          </a:stretch>
        </p:blipFill>
        <p:spPr>
          <a:xfrm>
            <a:off x="1578049" y="2209800"/>
            <a:ext cx="4502888" cy="3581400"/>
          </a:xfrm>
          <a:prstGeom prst="rect">
            <a:avLst/>
          </a:prstGeom>
        </p:spPr>
      </p:pic>
      <p:pic>
        <p:nvPicPr>
          <p:cNvPr id="5" name="Picture 4"/>
          <p:cNvPicPr/>
          <p:nvPr/>
        </p:nvPicPr>
        <p:blipFill>
          <a:blip r:embed="rId4"/>
          <a:stretch>
            <a:fillRect/>
          </a:stretch>
        </p:blipFill>
        <p:spPr>
          <a:xfrm>
            <a:off x="6324600" y="0"/>
            <a:ext cx="4341628" cy="3276600"/>
          </a:xfrm>
          <a:prstGeom prst="rect">
            <a:avLst/>
          </a:prstGeom>
        </p:spPr>
      </p:pic>
      <p:pic>
        <p:nvPicPr>
          <p:cNvPr id="6" name="Picture 5"/>
          <p:cNvPicPr/>
          <p:nvPr/>
        </p:nvPicPr>
        <p:blipFill>
          <a:blip r:embed="rId5"/>
          <a:stretch>
            <a:fillRect/>
          </a:stretch>
        </p:blipFill>
        <p:spPr>
          <a:xfrm>
            <a:off x="6324601" y="3651399"/>
            <a:ext cx="4324793" cy="281940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578050" y="5791200"/>
            <a:ext cx="4441751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Critically Damped Case (</a:t>
            </a:r>
            <a:r>
              <a:rPr lang="en-US" dirty="0" err="1"/>
              <a:t>K</a:t>
            </a:r>
            <a:r>
              <a:rPr lang="en-US" baseline="-25000" dirty="0" err="1"/>
              <a:t>p</a:t>
            </a:r>
            <a:r>
              <a:rPr lang="en-US" dirty="0"/>
              <a:t>=1, </a:t>
            </a:r>
            <a:r>
              <a:rPr lang="en-US" dirty="0" err="1"/>
              <a:t>k</a:t>
            </a:r>
            <a:r>
              <a:rPr lang="en-US" baseline="-25000" dirty="0" err="1"/>
              <a:t>d</a:t>
            </a:r>
            <a:r>
              <a:rPr lang="en-US" dirty="0"/>
              <a:t>=-1.4)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324601" y="3238500"/>
            <a:ext cx="4330995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Underdamped Case (</a:t>
            </a:r>
            <a:r>
              <a:rPr lang="en-US" dirty="0" err="1"/>
              <a:t>K</a:t>
            </a:r>
            <a:r>
              <a:rPr lang="en-US" baseline="-25000" dirty="0" err="1"/>
              <a:t>p</a:t>
            </a:r>
            <a:r>
              <a:rPr lang="en-US" dirty="0"/>
              <a:t>=1, </a:t>
            </a:r>
            <a:r>
              <a:rPr lang="en-US" dirty="0" err="1"/>
              <a:t>k</a:t>
            </a:r>
            <a:r>
              <a:rPr lang="en-US" baseline="-25000" dirty="0" err="1"/>
              <a:t>d</a:t>
            </a:r>
            <a:r>
              <a:rPr lang="en-US" dirty="0"/>
              <a:t>=-.5)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318399" y="6470799"/>
            <a:ext cx="4330995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Overdamped</a:t>
            </a:r>
            <a:r>
              <a:rPr lang="en-US" dirty="0"/>
              <a:t> Case (</a:t>
            </a:r>
            <a:r>
              <a:rPr lang="en-US" dirty="0" err="1"/>
              <a:t>K</a:t>
            </a:r>
            <a:r>
              <a:rPr lang="en-US" baseline="-25000" dirty="0" err="1"/>
              <a:t>p</a:t>
            </a:r>
            <a:r>
              <a:rPr lang="en-US" dirty="0"/>
              <a:t>=1, </a:t>
            </a:r>
            <a:r>
              <a:rPr lang="en-US" dirty="0" err="1"/>
              <a:t>k</a:t>
            </a:r>
            <a:r>
              <a:rPr lang="en-US" baseline="-25000" dirty="0" err="1"/>
              <a:t>d</a:t>
            </a:r>
            <a:r>
              <a:rPr lang="en-US" dirty="0"/>
              <a:t>=-4)</a:t>
            </a:r>
          </a:p>
        </p:txBody>
      </p:sp>
    </p:spTree>
    <p:extLst>
      <p:ext uri="{BB962C8B-B14F-4D97-AF65-F5344CB8AC3E}">
        <p14:creationId xmlns:p14="http://schemas.microsoft.com/office/powerpoint/2010/main" val="186090820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6914745" cy="1325563"/>
          </a:xfrm>
        </p:spPr>
        <p:txBody>
          <a:bodyPr/>
          <a:lstStyle/>
          <a:p>
            <a:r>
              <a:rPr lang="en-US" dirty="0"/>
              <a:t>Simulink Attitude Propagator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96028"/>
            <a:ext cx="12192000" cy="516197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3618" t="13043" b="40316"/>
          <a:stretch/>
        </p:blipFill>
        <p:spPr>
          <a:xfrm>
            <a:off x="7306358" y="321012"/>
            <a:ext cx="4885642" cy="1147865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EC96E-690E-4091-9463-87802ACBD362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907757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MSC Adams Software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6321357" cy="4351338"/>
          </a:xfrm>
        </p:spPr>
        <p:txBody>
          <a:bodyPr/>
          <a:lstStyle/>
          <a:p>
            <a:r>
              <a:rPr lang="en-US" dirty="0"/>
              <a:t>Software for multibody dynamics simulation</a:t>
            </a:r>
          </a:p>
          <a:p>
            <a:r>
              <a:rPr lang="en-US" dirty="0"/>
              <a:t>Contains primitive CAD software to specify mechanical bodies and connections between them</a:t>
            </a:r>
          </a:p>
          <a:p>
            <a:r>
              <a:rPr lang="en-US" dirty="0"/>
              <a:t>Can handle flexible body dynamics with many degrees of freedom</a:t>
            </a:r>
          </a:p>
          <a:p>
            <a:r>
              <a:rPr lang="en-US" dirty="0"/>
              <a:t>Student licenses available from MSC Software free of charge</a:t>
            </a:r>
          </a:p>
        </p:txBody>
      </p:sp>
      <p:pic>
        <p:nvPicPr>
          <p:cNvPr id="10242" name="Picture 2" descr="Image result for msc adam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9557" y="2527064"/>
            <a:ext cx="5000625" cy="2543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EC96E-690E-4091-9463-87802ACBD362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415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8472" y="0"/>
            <a:ext cx="10515600" cy="1325563"/>
          </a:xfrm>
        </p:spPr>
        <p:txBody>
          <a:bodyPr/>
          <a:lstStyle/>
          <a:p>
            <a:r>
              <a:rPr lang="en-US" dirty="0"/>
              <a:t>Gravitational Forces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721469" y="1264596"/>
                <a:ext cx="8052881" cy="5389123"/>
              </a:xfrm>
            </p:spPr>
            <p:txBody>
              <a:bodyPr>
                <a:normAutofit fontScale="85000" lnSpcReduction="20000"/>
              </a:bodyPr>
              <a:lstStyle/>
              <a:p>
                <a:r>
                  <a:rPr lang="en-US" dirty="0"/>
                  <a:t>Two-body gravity (spherical Earth) is the primary force in orbit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𝒂</m:t>
                          </m:r>
                        </m:e>
                        <m:sub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𝒈</m:t>
                          </m:r>
                        </m:sub>
                      </m:sSub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=−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𝜇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𝑒</m:t>
                              </m:r>
                            </m:sub>
                          </m:sSub>
                        </m:num>
                        <m:den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𝑟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3</m:t>
                              </m:r>
                            </m:sup>
                          </m:sSup>
                        </m:den>
                      </m:f>
                      <m:r>
                        <a:rPr lang="en-US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𝒓</m:t>
                      </m:r>
                    </m:oMath>
                  </m:oMathPara>
                </a14:m>
                <a:endParaRPr lang="en-US" b="1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𝜇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𝑒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=398600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𝑘</m:t>
                          </m:r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𝑚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3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𝑠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US" dirty="0"/>
              </a:p>
              <a:p>
                <a:r>
                  <a:rPr lang="en-US" dirty="0"/>
                  <a:t>Gravitational perturbations exist due to the non-spherical shape of Earth</a:t>
                </a:r>
              </a:p>
              <a:p>
                <a:pPr lvl="1"/>
                <a:r>
                  <a:rPr lang="en-US" dirty="0"/>
                  <a:t>Largest of these is J2 which is due to Earth’s </a:t>
                </a:r>
                <a:r>
                  <a:rPr lang="en-US" dirty="0" err="1"/>
                  <a:t>oblateness</a:t>
                </a:r>
                <a:endParaRPr lang="en-US" dirty="0"/>
              </a:p>
              <a:p>
                <a:pPr lvl="1"/>
                <a:r>
                  <a:rPr lang="en-US" dirty="0"/>
                  <a:t>Gravitational acceleration in the ECI frame with J2 is given by Bate, Muller and White as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̈"/>
                          <m:ctrlPr>
                            <a:rPr lang="en-US" sz="2100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1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acc>
                      <m:r>
                        <a:rPr lang="en-US" sz="2100" i="1">
                          <a:latin typeface="Cambria Math" panose="02040503050406030204" pitchFamily="18" charset="0"/>
                        </a:rPr>
                        <m:t>=−</m:t>
                      </m:r>
                      <m:f>
                        <m:fPr>
                          <m:ctrlPr>
                            <a:rPr lang="en-US" sz="21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100" i="1">
                              <a:latin typeface="Cambria Math" panose="02040503050406030204" pitchFamily="18" charset="0"/>
                            </a:rPr>
                            <m:t>𝜇</m:t>
                          </m:r>
                          <m:r>
                            <a:rPr lang="en-US" sz="2100" i="1">
                              <a:latin typeface="Cambria Math" panose="02040503050406030204" pitchFamily="18" charset="0"/>
                            </a:rPr>
                            <m:t>𝑥</m:t>
                          </m:r>
                        </m:num>
                        <m:den>
                          <m:sSup>
                            <m:sSupPr>
                              <m:ctrlPr>
                                <a:rPr lang="en-US" sz="21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100" i="1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e>
                            <m:sup>
                              <m:r>
                                <a:rPr lang="en-US" sz="2100" i="1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p>
                          </m:sSup>
                        </m:den>
                      </m:f>
                      <m:d>
                        <m:dPr>
                          <m:begChr m:val="["/>
                          <m:endChr m:val="]"/>
                          <m:ctrlPr>
                            <a:rPr lang="en-US" sz="21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100" i="1">
                              <a:latin typeface="Cambria Math" panose="02040503050406030204" pitchFamily="18" charset="0"/>
                            </a:rPr>
                            <m:t>1−</m:t>
                          </m:r>
                          <m:sSub>
                            <m:sSubPr>
                              <m:ctrlPr>
                                <a:rPr lang="en-US" sz="21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f>
                                <m:fPr>
                                  <m:ctrlPr>
                                    <a:rPr lang="en-US" sz="21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100" i="1"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sz="21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  <m:r>
                                <a:rPr lang="en-US" sz="2100" i="1">
                                  <a:latin typeface="Cambria Math" panose="02040503050406030204" pitchFamily="18" charset="0"/>
                                </a:rPr>
                                <m:t>𝐽</m:t>
                              </m:r>
                            </m:e>
                            <m:sub>
                              <m:r>
                                <a:rPr lang="en-US" sz="21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  <m:sSup>
                            <m:sSupPr>
                              <m:ctrlPr>
                                <a:rPr lang="en-US" sz="21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sz="21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f>
                                    <m:fPr>
                                      <m:ctrlPr>
                                        <a:rPr lang="en-US" sz="21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sSub>
                                        <m:sSubPr>
                                          <m:ctrlPr>
                                            <a:rPr lang="en-US" sz="21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2100" i="1">
                                              <a:latin typeface="Cambria Math" panose="02040503050406030204" pitchFamily="18" charset="0"/>
                                            </a:rPr>
                                            <m:t>𝑅</m:t>
                                          </m:r>
                                        </m:e>
                                        <m:sub>
                                          <m:r>
                                            <a:rPr lang="en-US" sz="2100" i="1">
                                              <a:latin typeface="Cambria Math" panose="02040503050406030204" pitchFamily="18" charset="0"/>
                                            </a:rPr>
                                            <m:t>𝑒</m:t>
                                          </m:r>
                                        </m:sub>
                                      </m:sSub>
                                    </m:num>
                                    <m:den>
                                      <m:r>
                                        <a:rPr lang="en-US" sz="2100" i="1">
                                          <a:latin typeface="Cambria Math" panose="02040503050406030204" pitchFamily="18" charset="0"/>
                                        </a:rPr>
                                        <m:t>𝑟</m:t>
                                      </m:r>
                                    </m:den>
                                  </m:f>
                                </m:e>
                              </m:d>
                            </m:e>
                            <m:sup>
                              <m:r>
                                <a:rPr lang="en-US" sz="21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d>
                            <m:dPr>
                              <m:ctrlPr>
                                <a:rPr lang="en-US" sz="21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US" sz="21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100" i="1"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  <m:sSup>
                                    <m:sSupPr>
                                      <m:ctrlPr>
                                        <a:rPr lang="en-US" sz="21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2100" i="1">
                                          <a:latin typeface="Cambria Math" panose="02040503050406030204" pitchFamily="18" charset="0"/>
                                        </a:rPr>
                                        <m:t>𝑧</m:t>
                                      </m:r>
                                    </m:e>
                                    <m:sup>
                                      <m:r>
                                        <a:rPr lang="en-US" sz="2100" i="1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num>
                                <m:den>
                                  <m:sSup>
                                    <m:sSupPr>
                                      <m:ctrlPr>
                                        <a:rPr lang="en-US" sz="21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2100" i="1">
                                          <a:latin typeface="Cambria Math" panose="02040503050406030204" pitchFamily="18" charset="0"/>
                                        </a:rPr>
                                        <m:t>𝑟</m:t>
                                      </m:r>
                                    </m:e>
                                    <m:sup>
                                      <m:r>
                                        <a:rPr lang="en-US" sz="2100" i="1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den>
                              </m:f>
                              <m:r>
                                <a:rPr lang="en-US" sz="2100" i="1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e>
                          </m:d>
                        </m:e>
                      </m:d>
                    </m:oMath>
                  </m:oMathPara>
                </a14:m>
                <a:endParaRPr lang="en-US" sz="24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̈"/>
                          <m:ctrlPr>
                            <a:rPr lang="en-US" sz="2100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100" i="1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acc>
                      <m:r>
                        <a:rPr lang="en-US" sz="2100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1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100" i="1">
                              <a:latin typeface="Cambria Math" panose="02040503050406030204" pitchFamily="18" charset="0"/>
                            </a:rPr>
                            <m:t>𝑦</m:t>
                          </m:r>
                        </m:num>
                        <m:den>
                          <m:r>
                            <a:rPr lang="en-US" sz="2100" i="1">
                              <a:latin typeface="Cambria Math" panose="02040503050406030204" pitchFamily="18" charset="0"/>
                            </a:rPr>
                            <m:t>𝑥</m:t>
                          </m:r>
                        </m:den>
                      </m:f>
                      <m:acc>
                        <m:accPr>
                          <m:chr m:val="̈"/>
                          <m:ctrlPr>
                            <a:rPr lang="en-US" sz="2100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100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acc>
                    </m:oMath>
                  </m:oMathPara>
                </a14:m>
                <a:endParaRPr lang="en-US" sz="21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̈"/>
                          <m:ctrlPr>
                            <a:rPr lang="en-US" sz="2100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100" i="1">
                              <a:latin typeface="Cambria Math" panose="02040503050406030204" pitchFamily="18" charset="0"/>
                            </a:rPr>
                            <m:t>𝑧</m:t>
                          </m:r>
                        </m:e>
                      </m:acc>
                      <m:r>
                        <a:rPr lang="en-US" sz="2100" i="1">
                          <a:latin typeface="Cambria Math" panose="02040503050406030204" pitchFamily="18" charset="0"/>
                        </a:rPr>
                        <m:t>=−</m:t>
                      </m:r>
                      <m:f>
                        <m:fPr>
                          <m:ctrlPr>
                            <a:rPr lang="en-US" sz="2100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2100" i="1">
                              <a:latin typeface="Cambria Math" panose="02040503050406030204" pitchFamily="18" charset="0"/>
                            </a:rPr>
                            <m:t>𝜇</m:t>
                          </m:r>
                          <m:r>
                            <a:rPr lang="en-US" sz="2100" i="1">
                              <a:latin typeface="Cambria Math" panose="02040503050406030204" pitchFamily="18" charset="0"/>
                            </a:rPr>
                            <m:t>𝑧</m:t>
                          </m:r>
                        </m:num>
                        <m:den>
                          <m:sSup>
                            <m:sSupPr>
                              <m:ctrlPr>
                                <a:rPr lang="en-US" sz="21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100" i="1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e>
                            <m:sup>
                              <m:r>
                                <a:rPr lang="en-US" sz="2100" i="1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p>
                          </m:sSup>
                        </m:den>
                      </m:f>
                      <m:d>
                        <m:dPr>
                          <m:begChr m:val="["/>
                          <m:endChr m:val="]"/>
                          <m:ctrlPr>
                            <a:rPr lang="en-US" sz="21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100" i="1">
                              <a:latin typeface="Cambria Math" panose="02040503050406030204" pitchFamily="18" charset="0"/>
                            </a:rPr>
                            <m:t>1+</m:t>
                          </m:r>
                          <m:sSub>
                            <m:sSubPr>
                              <m:ctrlPr>
                                <a:rPr lang="en-US" sz="21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f>
                                <m:fPr>
                                  <m:ctrlPr>
                                    <a:rPr lang="en-US" sz="21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100" i="1"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sz="21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den>
                              </m:f>
                              <m:r>
                                <a:rPr lang="en-US" sz="2100" i="1">
                                  <a:latin typeface="Cambria Math" panose="02040503050406030204" pitchFamily="18" charset="0"/>
                                </a:rPr>
                                <m:t>𝐽</m:t>
                              </m:r>
                            </m:e>
                            <m:sub>
                              <m:r>
                                <a:rPr lang="en-US" sz="21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  <m:sSup>
                            <m:sSupPr>
                              <m:ctrlPr>
                                <a:rPr lang="en-US" sz="21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sz="21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f>
                                    <m:fPr>
                                      <m:ctrlPr>
                                        <a:rPr lang="en-US" sz="21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fPr>
                                    <m:num>
                                      <m:sSub>
                                        <m:sSubPr>
                                          <m:ctrlPr>
                                            <a:rPr lang="en-US" sz="21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sz="2100" i="1">
                                              <a:latin typeface="Cambria Math" panose="02040503050406030204" pitchFamily="18" charset="0"/>
                                            </a:rPr>
                                            <m:t>𝑅</m:t>
                                          </m:r>
                                        </m:e>
                                        <m:sub>
                                          <m:r>
                                            <a:rPr lang="en-US" sz="2100" i="1">
                                              <a:latin typeface="Cambria Math" panose="02040503050406030204" pitchFamily="18" charset="0"/>
                                            </a:rPr>
                                            <m:t>𝑒</m:t>
                                          </m:r>
                                        </m:sub>
                                      </m:sSub>
                                    </m:num>
                                    <m:den>
                                      <m:r>
                                        <a:rPr lang="en-US" sz="2100" i="1">
                                          <a:latin typeface="Cambria Math" panose="02040503050406030204" pitchFamily="18" charset="0"/>
                                        </a:rPr>
                                        <m:t>𝑟</m:t>
                                      </m:r>
                                    </m:den>
                                  </m:f>
                                </m:e>
                              </m:d>
                            </m:e>
                            <m:sup>
                              <m:r>
                                <a:rPr lang="en-US" sz="21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d>
                            <m:dPr>
                              <m:ctrlPr>
                                <a:rPr lang="en-US" sz="21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100" i="1">
                                  <a:latin typeface="Cambria Math" panose="02040503050406030204" pitchFamily="18" charset="0"/>
                                </a:rPr>
                                <m:t>3−</m:t>
                              </m:r>
                              <m:f>
                                <m:fPr>
                                  <m:ctrlPr>
                                    <a:rPr lang="en-US" sz="2100" i="1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100" i="1">
                                      <a:latin typeface="Cambria Math" panose="02040503050406030204" pitchFamily="18" charset="0"/>
                                    </a:rPr>
                                    <m:t>5</m:t>
                                  </m:r>
                                  <m:sSup>
                                    <m:sSupPr>
                                      <m:ctrlPr>
                                        <a:rPr lang="en-US" sz="21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2100" i="1">
                                          <a:latin typeface="Cambria Math" panose="02040503050406030204" pitchFamily="18" charset="0"/>
                                        </a:rPr>
                                        <m:t>𝑧</m:t>
                                      </m:r>
                                    </m:e>
                                    <m:sup>
                                      <m:r>
                                        <a:rPr lang="en-US" sz="2100" i="1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num>
                                <m:den>
                                  <m:sSup>
                                    <m:sSupPr>
                                      <m:ctrlPr>
                                        <a:rPr lang="en-US" sz="21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2100" i="1">
                                          <a:latin typeface="Cambria Math" panose="02040503050406030204" pitchFamily="18" charset="0"/>
                                        </a:rPr>
                                        <m:t>𝑟</m:t>
                                      </m:r>
                                    </m:e>
                                    <m:sup>
                                      <m:r>
                                        <a:rPr lang="en-US" sz="2100" i="1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den>
                              </m:f>
                            </m:e>
                          </m:d>
                        </m:e>
                      </m:d>
                    </m:oMath>
                  </m:oMathPara>
                </a14:m>
                <a:endParaRPr lang="en-US" sz="24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=1.0826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  <m:sSup>
                        <m:sSupPr>
                          <m:ctrlP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10</m:t>
                          </m:r>
                        </m:e>
                        <m:sup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−3</m:t>
                          </m:r>
                        </m:sup>
                      </m:sSup>
                    </m:oMath>
                  </m:oMathPara>
                </a14:m>
                <a:endParaRPr lang="en-US" sz="24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𝑒</m:t>
                          </m:r>
                        </m:sub>
                      </m:sSub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=6378 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𝑘𝑚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721469" y="1264596"/>
                <a:ext cx="8052881" cy="5389123"/>
              </a:xfrm>
              <a:blipFill>
                <a:blip r:embed="rId2"/>
                <a:stretch>
                  <a:fillRect l="-984" t="-260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5317" y="1825625"/>
            <a:ext cx="2714625" cy="2371725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EC96E-690E-4091-9463-87802ACBD36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866649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Office Hours and Contact Information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Sanny Omar</a:t>
            </a:r>
          </a:p>
          <a:p>
            <a:pPr lvl="1"/>
            <a:r>
              <a:rPr lang="en-US" dirty="0"/>
              <a:t>email: </a:t>
            </a:r>
            <a:r>
              <a:rPr lang="en-US" dirty="0">
                <a:hlinkClick r:id="rId2"/>
              </a:rPr>
              <a:t>sanny.omar@gmail.com</a:t>
            </a:r>
            <a:endParaRPr lang="en-US" dirty="0"/>
          </a:p>
          <a:p>
            <a:r>
              <a:rPr lang="en-US" dirty="0"/>
              <a:t>Office hours (MAEA-211):</a:t>
            </a:r>
          </a:p>
          <a:p>
            <a:pPr lvl="1"/>
            <a:r>
              <a:rPr lang="en-US" dirty="0"/>
              <a:t>Monday 10-11:30 am</a:t>
            </a:r>
          </a:p>
          <a:p>
            <a:pPr lvl="1"/>
            <a:r>
              <a:rPr lang="en-US" dirty="0"/>
              <a:t>Wednesday 9-10:30 am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EC96E-690E-4091-9463-87802ACBD362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36120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Mean Orbital Elements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Traditional osculating elements designed to describe two-body motion</a:t>
            </a:r>
          </a:p>
          <a:p>
            <a:r>
              <a:rPr lang="en-US" dirty="0"/>
              <a:t>These elements oscillate over an orbit due mainly to J2 perturbations (Earth’s </a:t>
            </a:r>
            <a:r>
              <a:rPr lang="en-US" dirty="0" err="1"/>
              <a:t>oblateness</a:t>
            </a:r>
            <a:r>
              <a:rPr lang="en-US" dirty="0"/>
              <a:t>)</a:t>
            </a:r>
          </a:p>
          <a:p>
            <a:r>
              <a:rPr lang="en-US" dirty="0"/>
              <a:t> J2 perturbations can be calculated for a given set of mean orbital elements</a:t>
            </a:r>
          </a:p>
          <a:p>
            <a:r>
              <a:rPr lang="en-US" dirty="0"/>
              <a:t>Perturbations added to mean orbital elements to get osculating elements</a:t>
            </a:r>
          </a:p>
          <a:p>
            <a:r>
              <a:rPr lang="en-US" dirty="0"/>
              <a:t>Analytical solution to quickly convert between the two</a:t>
            </a:r>
          </a:p>
          <a:p>
            <a:r>
              <a:rPr lang="en-US" dirty="0"/>
              <a:t>Better to use mean orbital elements if J2 perturbations are included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28246-A748-481E-A870-3EA642549A6E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2237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Calculating Perturbations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6280" y="1433739"/>
            <a:ext cx="10515600" cy="1161415"/>
          </a:xfrm>
        </p:spPr>
        <p:txBody>
          <a:bodyPr>
            <a:normAutofit lnSpcReduction="10000"/>
          </a:bodyPr>
          <a:lstStyle/>
          <a:p>
            <a:r>
              <a:rPr lang="en-US" dirty="0"/>
              <a:t>Perturbations given in </a:t>
            </a:r>
            <a:r>
              <a:rPr lang="en-US" dirty="0" err="1"/>
              <a:t>Vallado</a:t>
            </a:r>
            <a:r>
              <a:rPr lang="en-US" dirty="0"/>
              <a:t> book (</a:t>
            </a:r>
            <a:r>
              <a:rPr lang="en-US" dirty="0" err="1"/>
              <a:t>pg</a:t>
            </a:r>
            <a:r>
              <a:rPr lang="en-US" dirty="0"/>
              <a:t> 649) as a function of the mean elements</a:t>
            </a:r>
          </a:p>
          <a:p>
            <a:pPr lvl="1"/>
            <a:r>
              <a:rPr lang="en-US" dirty="0"/>
              <a:t>Note mean anomaly used instead of true anomaly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1622" y="2595154"/>
            <a:ext cx="5474698" cy="4207867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28246-A748-481E-A870-3EA642549A6E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05568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47411"/>
            <a:ext cx="5199017" cy="1325563"/>
          </a:xfrm>
        </p:spPr>
        <p:txBody>
          <a:bodyPr/>
          <a:lstStyle/>
          <a:p>
            <a:r>
              <a:rPr lang="en-US" dirty="0"/>
              <a:t>Perturbations Cont.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199017" y="80482"/>
            <a:ext cx="5521235" cy="6777518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28246-A748-481E-A870-3EA642549A6E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73858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3492137" cy="5460916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Mean Elements Performance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2826" t="5211" r="5909" b="1401"/>
          <a:stretch/>
        </p:blipFill>
        <p:spPr>
          <a:xfrm>
            <a:off x="3340594" y="26127"/>
            <a:ext cx="4314240" cy="331093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5082" t="3046" r="5122"/>
          <a:stretch/>
        </p:blipFill>
        <p:spPr>
          <a:xfrm>
            <a:off x="3335533" y="3310929"/>
            <a:ext cx="4380260" cy="354706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/>
          <a:srcRect l="1347" t="4568" r="5757" b="2044"/>
          <a:stretch/>
        </p:blipFill>
        <p:spPr>
          <a:xfrm>
            <a:off x="7846423" y="0"/>
            <a:ext cx="4345577" cy="327636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/>
          <a:srcRect l="1795" t="4326" r="5307"/>
          <a:stretch/>
        </p:blipFill>
        <p:spPr>
          <a:xfrm>
            <a:off x="7555027" y="3276366"/>
            <a:ext cx="4636972" cy="3581633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928246-A748-481E-A870-3EA642549A6E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97107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Solar Gravity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838200" y="1543050"/>
                <a:ext cx="10515600" cy="5314949"/>
              </a:xfrm>
            </p:spPr>
            <p:txBody>
              <a:bodyPr>
                <a:normAutofit fontScale="92500" lnSpcReduction="10000"/>
              </a:bodyPr>
              <a:lstStyle/>
              <a:p>
                <a:r>
                  <a:rPr lang="en-US" dirty="0"/>
                  <a:t>Orbital elements of Earth around the Sun on Jan 1 2000, 1200 UTC</a:t>
                </a:r>
                <a:br>
                  <a:rPr lang="en-US" dirty="0"/>
                </a:br>
                <a:br>
                  <a:rPr lang="en-US" dirty="0"/>
                </a:br>
                <a:endParaRPr lang="en-US" dirty="0"/>
              </a:p>
              <a:p>
                <a:r>
                  <a:rPr lang="en-US" dirty="0"/>
                  <a:t>Earth orbital elements at desired time calculated based on Kepler’s laws</a:t>
                </a:r>
              </a:p>
              <a:p>
                <a:r>
                  <a:rPr lang="en-US" dirty="0"/>
                  <a:t>Earth position (Cartesian) calculated in heliocentric frame with </a:t>
                </a:r>
                <a:r>
                  <a:rPr lang="en-US" dirty="0" err="1"/>
                  <a:t>orb_elems_to_eci</a:t>
                </a:r>
                <a:r>
                  <a:rPr lang="en-US" dirty="0"/>
                  <a:t> function</a:t>
                </a:r>
              </a:p>
              <a:p>
                <a:pPr lvl="1"/>
                <a:r>
                  <a:rPr lang="en-US" dirty="0"/>
                  <a:t>Axes of this frame aligned with ECI frame</a:t>
                </a:r>
              </a:p>
              <a:p>
                <a:pPr lvl="1"/>
                <a:r>
                  <a:rPr lang="en-US" dirty="0"/>
                  <a:t>Vector from satellite to sun simply negative of vector from sun to Earth</a:t>
                </a:r>
              </a:p>
              <a:p>
                <a:pPr lvl="1"/>
                <a:r>
                  <a:rPr lang="en-US" dirty="0"/>
                  <a:t>Acceleration due to solar gravity calculated by </a:t>
                </a:r>
              </a:p>
              <a:p>
                <a:pPr marL="914400" lvl="2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̈"/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1" i="1" smtClean="0">
                              <a:latin typeface="Cambria Math" panose="02040503050406030204" pitchFamily="18" charset="0"/>
                            </a:rPr>
                            <m:t>𝒓</m:t>
                          </m:r>
                        </m:e>
                      </m:acc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=−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𝜇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𝑠</m:t>
                              </m:r>
                            </m:sub>
                          </m:sSub>
                        </m:num>
                        <m:den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𝝁</m:t>
                              </m:r>
                            </m:e>
                          </m:acc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𝑠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  <a:p>
                <a:pPr marL="914400" lvl="2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𝜇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𝑠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=1.327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𝐸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11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𝑘</m:t>
                          </m:r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𝑚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3</m:t>
                              </m:r>
                            </m:sup>
                          </m:sSup>
                        </m:num>
                        <m:den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𝑠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US" dirty="0"/>
              </a:p>
              <a:p>
                <a:r>
                  <a:rPr lang="en-US" dirty="0"/>
                  <a:t>If acceleration of satellite relative to sun is known and acceleration of Earth relative to sun is known, acceleration of satellite relative to Earth can be found.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543050"/>
                <a:ext cx="10515600" cy="5314949"/>
              </a:xfrm>
              <a:blipFill rotWithShape="0">
                <a:blip r:embed="rId2"/>
                <a:stretch>
                  <a:fillRect l="-928" t="-2294" r="-1275" b="-263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le 3"/>
              <p:cNvGraphicFramePr>
                <a:graphicFrameLocks noGrp="1"/>
              </p:cNvGraphicFramePr>
              <p:nvPr>
                <p:extLst/>
              </p:nvPr>
            </p:nvGraphicFramePr>
            <p:xfrm>
              <a:off x="1184275" y="1891241"/>
              <a:ext cx="8128001" cy="74168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161143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161143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161143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161143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  <a:gridCol w="1161143">
                      <a:extLst>
                        <a:ext uri="{9D8B030D-6E8A-4147-A177-3AD203B41FA5}">
                          <a16:colId xmlns:a16="http://schemas.microsoft.com/office/drawing/2014/main" val="20004"/>
                        </a:ext>
                      </a:extLst>
                    </a:gridCol>
                    <a:gridCol w="1161143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1161143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r>
                                <a:rPr lang="en-US" b="1" i="1" smtClean="0">
                                  <a:latin typeface="Cambria Math" panose="02040503050406030204" pitchFamily="18" charset="0"/>
                                </a:rPr>
                                <m:t>𝒂</m:t>
                              </m:r>
                            </m:oMath>
                          </a14:m>
                          <a:r>
                            <a:rPr lang="en-US" dirty="0"/>
                            <a:t> (km)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1" i="1" smtClean="0">
                                    <a:latin typeface="Cambria Math" panose="02040503050406030204" pitchFamily="18" charset="0"/>
                                  </a:rPr>
                                  <m:t>𝒆</m:t>
                                </m:r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r>
                                <a:rPr lang="en-US" b="1" i="1" smtClean="0">
                                  <a:latin typeface="Cambria Math" panose="02040503050406030204" pitchFamily="18" charset="0"/>
                                </a:rPr>
                                <m:t>𝒊</m:t>
                              </m:r>
                            </m:oMath>
                          </a14:m>
                          <a:r>
                            <a:rPr lang="en-US" dirty="0"/>
                            <a:t> (</a:t>
                          </a:r>
                          <a:r>
                            <a:rPr lang="en-US" dirty="0" err="1"/>
                            <a:t>deg</a:t>
                          </a:r>
                          <a:r>
                            <a:rPr lang="en-US" dirty="0"/>
                            <a:t>)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r>
                                <a:rPr lang="en-US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𝛀</m:t>
                              </m:r>
                            </m:oMath>
                          </a14:m>
                          <a:r>
                            <a:rPr lang="en-US" dirty="0"/>
                            <a:t> (</a:t>
                          </a:r>
                          <a:r>
                            <a:rPr lang="en-US" dirty="0" err="1"/>
                            <a:t>deg</a:t>
                          </a:r>
                          <a:r>
                            <a:rPr lang="en-US" dirty="0"/>
                            <a:t>)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r>
                                <a:rPr lang="en-US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𝝎</m:t>
                              </m:r>
                            </m:oMath>
                          </a14:m>
                          <a:r>
                            <a:rPr lang="en-US" dirty="0"/>
                            <a:t> (</a:t>
                          </a:r>
                          <a:r>
                            <a:rPr lang="en-US" dirty="0" err="1"/>
                            <a:t>deg</a:t>
                          </a:r>
                          <a:r>
                            <a:rPr lang="en-US" dirty="0"/>
                            <a:t>)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r>
                                <a:rPr lang="en-US" b="1" i="1" smtClean="0">
                                  <a:latin typeface="Cambria Math" panose="02040503050406030204" pitchFamily="18" charset="0"/>
                                </a:rPr>
                                <m:t>𝑴</m:t>
                              </m:r>
                            </m:oMath>
                          </a14:m>
                          <a:r>
                            <a:rPr lang="en-US" dirty="0"/>
                            <a:t> (</a:t>
                          </a:r>
                          <a:r>
                            <a:rPr lang="en-US" dirty="0" err="1"/>
                            <a:t>deg</a:t>
                          </a:r>
                          <a:r>
                            <a:rPr lang="en-US" dirty="0"/>
                            <a:t>)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Earth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1.496E8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.01671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.00005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-11.2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114.21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-2.48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le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06627227"/>
                  </p:ext>
                </p:extLst>
              </p:nvPr>
            </p:nvGraphicFramePr>
            <p:xfrm>
              <a:off x="1184275" y="1891241"/>
              <a:ext cx="8128001" cy="74168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161143"/>
                    <a:gridCol w="1161143"/>
                    <a:gridCol w="1161143"/>
                    <a:gridCol w="1161143"/>
                    <a:gridCol w="1161143"/>
                    <a:gridCol w="1161143"/>
                    <a:gridCol w="1161143"/>
                  </a:tblGrid>
                  <a:tr h="370840"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3"/>
                          <a:stretch>
                            <a:fillRect l="-101053" t="-8197" r="-503684" b="-1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3"/>
                          <a:stretch>
                            <a:fillRect l="-200000" t="-8197" r="-401047" b="-1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3"/>
                          <a:stretch>
                            <a:fillRect l="-301579" t="-8197" r="-303158" b="-1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3"/>
                          <a:stretch>
                            <a:fillRect l="-399476" t="-8197" r="-201571" b="-1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3"/>
                          <a:stretch>
                            <a:fillRect l="-502105" t="-8197" r="-102632" b="-1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 rotWithShape="0">
                          <a:blip r:embed="rId3"/>
                          <a:stretch>
                            <a:fillRect l="-598953" t="-8197" r="-2094" b="-124590"/>
                          </a:stretch>
                        </a:blipFill>
                      </a:tcPr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Earth</a:t>
                          </a:r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1.496E8</a:t>
                          </a:r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.01671</a:t>
                          </a:r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.00005</a:t>
                          </a:r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-11.2</a:t>
                          </a:r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114.21</a:t>
                          </a:r>
                          <a:endParaRPr lang="en-US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 smtClean="0"/>
                            <a:t>-2.48</a:t>
                          </a:r>
                          <a:endParaRPr lang="en-US" dirty="0"/>
                        </a:p>
                      </a:txBody>
                      <a:tcPr/>
                    </a:tc>
                  </a:tr>
                </a:tbl>
              </a:graphicData>
            </a:graphic>
          </p:graphicFrame>
        </mc:Fallback>
      </mc:AlternateContent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7EC96E-690E-4091-9463-87802ACBD36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20134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647</TotalTime>
  <Words>1659</Words>
  <Application>Microsoft Office PowerPoint</Application>
  <PresentationFormat>Widescreen</PresentationFormat>
  <Paragraphs>370</Paragraphs>
  <Slides>40</Slides>
  <Notes>12</Notes>
  <HiddenSlides>0</HiddenSlides>
  <MMClips>1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8" baseType="lpstr">
      <vt:lpstr>Arial</vt:lpstr>
      <vt:lpstr>Calibri</vt:lpstr>
      <vt:lpstr>Calibri Light</vt:lpstr>
      <vt:lpstr>Cambria Math</vt:lpstr>
      <vt:lpstr>Courier New</vt:lpstr>
      <vt:lpstr>Wingdings</vt:lpstr>
      <vt:lpstr>Office Theme</vt:lpstr>
      <vt:lpstr>Equation</vt:lpstr>
      <vt:lpstr>Attitude and Orbit Modeling and Control</vt:lpstr>
      <vt:lpstr>Simulating a Satellite’s Orbit</vt:lpstr>
      <vt:lpstr>Orbital Perturbations and Out of Plane Effects</vt:lpstr>
      <vt:lpstr>Gravitational Forces</vt:lpstr>
      <vt:lpstr>Mean Orbital Elements</vt:lpstr>
      <vt:lpstr>Calculating Perturbations</vt:lpstr>
      <vt:lpstr>Perturbations Cont.</vt:lpstr>
      <vt:lpstr>Mean Elements Performance</vt:lpstr>
      <vt:lpstr>Solar Gravity</vt:lpstr>
      <vt:lpstr>Lunar Gravity</vt:lpstr>
      <vt:lpstr>Numerical Integration</vt:lpstr>
      <vt:lpstr>MATLAB Orbit Propagator</vt:lpstr>
      <vt:lpstr>Simulink Orbit Propagator</vt:lpstr>
      <vt:lpstr>Programming Tips</vt:lpstr>
      <vt:lpstr>Systems Tool Kit (STK)</vt:lpstr>
      <vt:lpstr>Astrogator and Targeter</vt:lpstr>
      <vt:lpstr>Kerbal Space Program</vt:lpstr>
      <vt:lpstr>Attitude Determination and Control Systems (ADACS)</vt:lpstr>
      <vt:lpstr>ADACS Sensors and Actuators</vt:lpstr>
      <vt:lpstr>Coordinate Frames in ADACS Algorithms</vt:lpstr>
      <vt:lpstr>Obtaining and using Direction Cosine Matrices (DCMs)</vt:lpstr>
      <vt:lpstr>Quaternions and Spatial Rotations</vt:lpstr>
      <vt:lpstr>Quaternion Arithmetic</vt:lpstr>
      <vt:lpstr>Relative Quaternions and the Quaternion Derivative</vt:lpstr>
      <vt:lpstr>Coordinate Frame Transformations</vt:lpstr>
      <vt:lpstr>Attitude Dynamics</vt:lpstr>
      <vt:lpstr>De-Tumble Algorithm</vt:lpstr>
      <vt:lpstr>Attitude Determination Vectors</vt:lpstr>
      <vt:lpstr>Attitude Determination</vt:lpstr>
      <vt:lpstr>Kalman Filtering</vt:lpstr>
      <vt:lpstr>Error Quaternion</vt:lpstr>
      <vt:lpstr>Legacy PD Control Algorithm</vt:lpstr>
      <vt:lpstr>Inverse Dynamics PD Controller</vt:lpstr>
      <vt:lpstr>Analytical Calculation of Controller Gains</vt:lpstr>
      <vt:lpstr>MATLAB Attitude Propagator</vt:lpstr>
      <vt:lpstr>Simulation Results</vt:lpstr>
      <vt:lpstr>Adams Results  (ω_0 ) ⃑=(0,0,0)  </vt:lpstr>
      <vt:lpstr>Simulink Attitude Propagator</vt:lpstr>
      <vt:lpstr>MSC Adams Software</vt:lpstr>
      <vt:lpstr>Office Hours and Contact Information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Attitude Determination and Control Systems (ADACS)</dc:title>
  <dc:creator>Sanny Omar</dc:creator>
  <cp:lastModifiedBy>Sanny Omar</cp:lastModifiedBy>
  <cp:revision>46</cp:revision>
  <dcterms:created xsi:type="dcterms:W3CDTF">2016-09-02T02:27:29Z</dcterms:created>
  <dcterms:modified xsi:type="dcterms:W3CDTF">2016-09-07T04:32:30Z</dcterms:modified>
</cp:coreProperties>
</file>